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gif" ContentType="image/gi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handoutMasterIdLst>
    <p:handoutMasterId r:id="rId74"/>
  </p:handoutMasterIdLst>
  <p:sldIdLst>
    <p:sldId id="256" r:id="rId2"/>
    <p:sldId id="257" r:id="rId3"/>
    <p:sldId id="258" r:id="rId4"/>
    <p:sldId id="286" r:id="rId5"/>
    <p:sldId id="288" r:id="rId6"/>
    <p:sldId id="289" r:id="rId7"/>
    <p:sldId id="290" r:id="rId8"/>
    <p:sldId id="291" r:id="rId9"/>
    <p:sldId id="292" r:id="rId10"/>
    <p:sldId id="293" r:id="rId11"/>
    <p:sldId id="294" r:id="rId12"/>
    <p:sldId id="295" r:id="rId13"/>
    <p:sldId id="296" r:id="rId14"/>
    <p:sldId id="297" r:id="rId15"/>
    <p:sldId id="298" r:id="rId16"/>
    <p:sldId id="300" r:id="rId17"/>
    <p:sldId id="301" r:id="rId18"/>
    <p:sldId id="302" r:id="rId19"/>
    <p:sldId id="303" r:id="rId20"/>
    <p:sldId id="304" r:id="rId21"/>
    <p:sldId id="305" r:id="rId22"/>
    <p:sldId id="306" r:id="rId23"/>
    <p:sldId id="307" r:id="rId24"/>
    <p:sldId id="308" r:id="rId25"/>
    <p:sldId id="309" r:id="rId26"/>
    <p:sldId id="310" r:id="rId27"/>
    <p:sldId id="311" r:id="rId28"/>
    <p:sldId id="312" r:id="rId29"/>
    <p:sldId id="313" r:id="rId30"/>
    <p:sldId id="314" r:id="rId31"/>
    <p:sldId id="315" r:id="rId32"/>
    <p:sldId id="316" r:id="rId33"/>
    <p:sldId id="317" r:id="rId34"/>
    <p:sldId id="318" r:id="rId35"/>
    <p:sldId id="319" r:id="rId36"/>
    <p:sldId id="320" r:id="rId37"/>
    <p:sldId id="321" r:id="rId38"/>
    <p:sldId id="322" r:id="rId39"/>
    <p:sldId id="261" r:id="rId40"/>
    <p:sldId id="262" r:id="rId41"/>
    <p:sldId id="263" r:id="rId42"/>
    <p:sldId id="264" r:id="rId43"/>
    <p:sldId id="265" r:id="rId44"/>
    <p:sldId id="266" r:id="rId45"/>
    <p:sldId id="271" r:id="rId46"/>
    <p:sldId id="272" r:id="rId47"/>
    <p:sldId id="273" r:id="rId48"/>
    <p:sldId id="274" r:id="rId49"/>
    <p:sldId id="275" r:id="rId50"/>
    <p:sldId id="276" r:id="rId51"/>
    <p:sldId id="277" r:id="rId52"/>
    <p:sldId id="278" r:id="rId53"/>
    <p:sldId id="279" r:id="rId54"/>
    <p:sldId id="280" r:id="rId55"/>
    <p:sldId id="281" r:id="rId56"/>
    <p:sldId id="282" r:id="rId57"/>
    <p:sldId id="283" r:id="rId58"/>
    <p:sldId id="284" r:id="rId59"/>
    <p:sldId id="285" r:id="rId60"/>
    <p:sldId id="323" r:id="rId61"/>
    <p:sldId id="324" r:id="rId62"/>
    <p:sldId id="325" r:id="rId63"/>
    <p:sldId id="326" r:id="rId64"/>
    <p:sldId id="327" r:id="rId65"/>
    <p:sldId id="328" r:id="rId66"/>
    <p:sldId id="329" r:id="rId67"/>
    <p:sldId id="330" r:id="rId68"/>
    <p:sldId id="331" r:id="rId69"/>
    <p:sldId id="332" r:id="rId70"/>
    <p:sldId id="333" r:id="rId71"/>
    <p:sldId id="334" r:id="rId72"/>
    <p:sldId id="335" r:id="rId7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67" d="100"/>
          <a:sy n="67" d="100"/>
        </p:scale>
        <p:origin x="-324" y="-102"/>
      </p:cViewPr>
      <p:guideLst>
        <p:guide orient="horz" pos="2160"/>
        <p:guide pos="2880"/>
      </p:guideLst>
    </p:cSldViewPr>
  </p:slideViewPr>
  <p:notesTextViewPr>
    <p:cViewPr>
      <p:scale>
        <a:sx n="100" d="100"/>
        <a:sy n="100" d="100"/>
      </p:scale>
      <p:origin x="0" y="0"/>
    </p:cViewPr>
  </p:notesTextViewPr>
  <p:notesViewPr>
    <p:cSldViewPr>
      <p:cViewPr varScale="1">
        <p:scale>
          <a:sx n="70" d="100"/>
          <a:sy n="70" d="100"/>
        </p:scale>
        <p:origin x="-3282" y="-9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image" Target="../media/image16.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51.e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image" Target="../media/image19.e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image" Target="../media/image21.e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image" Target="../media/image23.e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27.emf"/><Relationship Id="rId1" Type="http://schemas.openxmlformats.org/officeDocument/2006/relationships/image" Target="../media/image26.emf"/><Relationship Id="rId4" Type="http://schemas.openxmlformats.org/officeDocument/2006/relationships/image" Target="../media/image29.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30.e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image" Target="../media/image32.emf"/><Relationship Id="rId1" Type="http://schemas.openxmlformats.org/officeDocument/2006/relationships/image" Target="../media/image31.emf"/><Relationship Id="rId6" Type="http://schemas.openxmlformats.org/officeDocument/2006/relationships/image" Target="../media/image36.emf"/><Relationship Id="rId5" Type="http://schemas.openxmlformats.org/officeDocument/2006/relationships/image" Target="../media/image35.emf"/><Relationship Id="rId4" Type="http://schemas.openxmlformats.org/officeDocument/2006/relationships/image" Target="../media/image34.e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image" Target="../media/image38.emf"/><Relationship Id="rId1" Type="http://schemas.openxmlformats.org/officeDocument/2006/relationships/image" Target="../media/image37.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40.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64E720A3-4EBE-4D19-A0D5-1389A272C03D}" type="datetimeFigureOut">
              <a:rPr lang="en-US" smtClean="0"/>
              <a:t>11/13/2011</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1EF2F39-3534-4C49-8EF3-20F83050C1E1}" type="slidenum">
              <a:rPr lang="en-US" smtClean="0"/>
              <a:t>‹#›</a:t>
            </a:fld>
            <a:endParaRPr lang="en-US"/>
          </a:p>
        </p:txBody>
      </p:sp>
    </p:spTree>
    <p:extLst>
      <p:ext uri="{BB962C8B-B14F-4D97-AF65-F5344CB8AC3E}">
        <p14:creationId xmlns:p14="http://schemas.microsoft.com/office/powerpoint/2010/main" val="3942893633"/>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3">
        <a:schemeClr val="bg1"/>
      </p:bgRef>
    </p:bg>
    <p:spTree>
      <p:nvGrpSpPr>
        <p:cNvPr id="1" name=""/>
        <p:cNvGrpSpPr/>
        <p:nvPr/>
      </p:nvGrpSpPr>
      <p:grpSpPr>
        <a:xfrm>
          <a:off x="0" y="0"/>
          <a:ext cx="0" cy="0"/>
          <a:chOff x="0" y="0"/>
          <a:chExt cx="0" cy="0"/>
        </a:xfrm>
      </p:grpSpPr>
      <p:sp>
        <p:nvSpPr>
          <p:cNvPr id="12" name="Rectangle 11"/>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13" name="Rounded Rectangle 12"/>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28" name="Date Placeholder 27"/>
          <p:cNvSpPr>
            <a:spLocks noGrp="1"/>
          </p:cNvSpPr>
          <p:nvPr>
            <p:ph type="dt" sz="half" idx="10"/>
          </p:nvPr>
        </p:nvSpPr>
        <p:spPr/>
        <p:txBody>
          <a:bodyPr/>
          <a:lstStyle/>
          <a:p>
            <a:fld id="{564CF2E0-CCC4-4E1E-9902-C3C36AB3FDA4}" type="datetimeFigureOut">
              <a:rPr lang="en-US" smtClean="0"/>
              <a:pPr/>
              <a:t>11/13/2011</a:t>
            </a:fld>
            <a:endParaRPr lang="en-US"/>
          </a:p>
        </p:txBody>
      </p:sp>
      <p:sp>
        <p:nvSpPr>
          <p:cNvPr id="17" name="Footer Placeholder 16"/>
          <p:cNvSpPr>
            <a:spLocks noGrp="1"/>
          </p:cNvSpPr>
          <p:nvPr>
            <p:ph type="ftr" sz="quarter" idx="11"/>
          </p:nvPr>
        </p:nvSpPr>
        <p:spPr/>
        <p:txBody>
          <a:bodyPr/>
          <a:lstStyle/>
          <a:p>
            <a:endParaRPr kumimoji="0" lang="en-US"/>
          </a:p>
        </p:txBody>
      </p:sp>
      <p:sp>
        <p:nvSpPr>
          <p:cNvPr id="29" name="Slide Number Placeholder 28"/>
          <p:cNvSpPr>
            <a:spLocks noGrp="1"/>
          </p:cNvSpPr>
          <p:nvPr>
            <p:ph type="sldNum" sz="quarter" idx="12"/>
          </p:nvPr>
        </p:nvSpPr>
        <p:spPr/>
        <p:txBody>
          <a:bodyPr lIns="0" tIns="0" rIns="0" bIns="0">
            <a:noAutofit/>
          </a:bodyPr>
          <a:lstStyle>
            <a:lvl1pPr>
              <a:defRPr sz="1400">
                <a:solidFill>
                  <a:srgbClr val="FFFFFF"/>
                </a:solidFill>
              </a:defRPr>
            </a:lvl1pPr>
          </a:lstStyle>
          <a:p>
            <a:fld id="{6F42FDE4-A7DD-41A7-A0A6-9B649FB43336}" type="slidenum">
              <a:rPr kumimoji="0" lang="en-US" smtClean="0"/>
              <a:pPr/>
              <a:t>‹#›</a:t>
            </a:fld>
            <a:endParaRPr kumimoji="0" lang="en-US" sz="1400" dirty="0">
              <a:solidFill>
                <a:srgbClr val="FFFFFF"/>
              </a:solidFill>
            </a:endParaRPr>
          </a:p>
        </p:txBody>
      </p:sp>
      <p:sp>
        <p:nvSpPr>
          <p:cNvPr id="7" name="Rectangle 6"/>
          <p:cNvSpPr/>
          <p:nvPr/>
        </p:nvSpPr>
        <p:spPr>
          <a:xfrm>
            <a:off x="62931" y="1449303"/>
            <a:ext cx="9021537" cy="1527349"/>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62931" y="1396720"/>
            <a:ext cx="9021537" cy="12058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tangle 10"/>
          <p:cNvSpPr/>
          <p:nvPr/>
        </p:nvSpPr>
        <p:spPr>
          <a:xfrm>
            <a:off x="62931" y="2976649"/>
            <a:ext cx="9021537" cy="110532"/>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kumimoji="0" lang="en-US" smtClean="0"/>
              <a:t>Click to edit Master title style</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564CF2E0-CCC4-4E1E-9902-C3C36AB3FDA4}" type="datetimeFigureOut">
              <a:rPr lang="en-US" smtClean="0"/>
              <a:pPr/>
              <a:t>11/13/2011</a:t>
            </a:fld>
            <a:endParaRPr lang="en-US"/>
          </a:p>
        </p:txBody>
      </p:sp>
      <p:sp>
        <p:nvSpPr>
          <p:cNvPr id="5" name="Footer Placeholder 4"/>
          <p:cNvSpPr>
            <a:spLocks noGrp="1"/>
          </p:cNvSpPr>
          <p:nvPr>
            <p:ph type="ftr" sz="quarter" idx="11"/>
          </p:nvPr>
        </p:nvSpPr>
        <p:spPr/>
        <p:txBody>
          <a:bodyPr/>
          <a:lstStyle/>
          <a:p>
            <a:endParaRPr kumimoji="0" lang="en-US"/>
          </a:p>
        </p:txBody>
      </p:sp>
      <p:sp>
        <p:nvSpPr>
          <p:cNvPr id="6" name="Slide Number Placeholder 5"/>
          <p:cNvSpPr>
            <a:spLocks noGrp="1"/>
          </p:cNvSpPr>
          <p:nvPr>
            <p:ph type="sldNum" sz="quarter" idx="12"/>
          </p:nvPr>
        </p:nvSpPr>
        <p:spPr/>
        <p:txBody>
          <a:bodyPr/>
          <a:lstStyle/>
          <a:p>
            <a:fld id="{6F42FDE4-A7DD-41A7-A0A6-9B649FB43336}" type="slidenum">
              <a:rPr kumimoji="0" lang="en-US" smtClean="0"/>
              <a:pPr/>
              <a:t>‹#›</a:t>
            </a:fld>
            <a:endParaRPr kumimoji="0"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914400" y="274640"/>
            <a:ext cx="5562600" cy="5851525"/>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564CF2E0-CCC4-4E1E-9902-C3C36AB3FDA4}" type="datetimeFigureOut">
              <a:rPr lang="en-US" smtClean="0"/>
              <a:pPr/>
              <a:t>11/13/2011</a:t>
            </a:fld>
            <a:endParaRPr lang="en-US"/>
          </a:p>
        </p:txBody>
      </p:sp>
      <p:sp>
        <p:nvSpPr>
          <p:cNvPr id="5" name="Footer Placeholder 4"/>
          <p:cNvSpPr>
            <a:spLocks noGrp="1"/>
          </p:cNvSpPr>
          <p:nvPr>
            <p:ph type="ftr" sz="quarter" idx="11"/>
          </p:nvPr>
        </p:nvSpPr>
        <p:spPr/>
        <p:txBody>
          <a:bodyPr/>
          <a:lstStyle/>
          <a:p>
            <a:endParaRPr kumimoji="0" lang="en-US"/>
          </a:p>
        </p:txBody>
      </p:sp>
      <p:sp>
        <p:nvSpPr>
          <p:cNvPr id="6" name="Slide Number Placeholder 5"/>
          <p:cNvSpPr>
            <a:spLocks noGrp="1"/>
          </p:cNvSpPr>
          <p:nvPr>
            <p:ph type="sldNum" sz="quarter" idx="12"/>
          </p:nvPr>
        </p:nvSpPr>
        <p:spPr/>
        <p:txBody>
          <a:bodyPr/>
          <a:lstStyle/>
          <a:p>
            <a:fld id="{6F42FDE4-A7DD-41A7-A0A6-9B649FB43336}" type="slidenum">
              <a:rPr kumimoji="0" lang="en-US" smtClean="0"/>
              <a:pPr/>
              <a:t>‹#›</a:t>
            </a:fld>
            <a:endParaRPr kumimoji="0"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4" name="Date Placeholder 3"/>
          <p:cNvSpPr>
            <a:spLocks noGrp="1"/>
          </p:cNvSpPr>
          <p:nvPr>
            <p:ph type="dt" sz="half" idx="10"/>
          </p:nvPr>
        </p:nvSpPr>
        <p:spPr/>
        <p:txBody>
          <a:bodyPr/>
          <a:lstStyle/>
          <a:p>
            <a:fld id="{564CF2E0-CCC4-4E1E-9902-C3C36AB3FDA4}" type="datetimeFigureOut">
              <a:rPr lang="en-US" smtClean="0"/>
              <a:pPr/>
              <a:t>11/13/2011</a:t>
            </a:fld>
            <a:endParaRPr lang="en-US"/>
          </a:p>
        </p:txBody>
      </p:sp>
      <p:sp>
        <p:nvSpPr>
          <p:cNvPr id="5" name="Footer Placeholder 4"/>
          <p:cNvSpPr>
            <a:spLocks noGrp="1"/>
          </p:cNvSpPr>
          <p:nvPr>
            <p:ph type="ftr" sz="quarter" idx="11"/>
          </p:nvPr>
        </p:nvSpPr>
        <p:spPr/>
        <p:txBody>
          <a:bodyPr/>
          <a:lstStyle/>
          <a:p>
            <a:endParaRPr kumimoji="0" lang="en-US"/>
          </a:p>
        </p:txBody>
      </p:sp>
      <p:sp>
        <p:nvSpPr>
          <p:cNvPr id="6" name="Slide Number Placeholder 5"/>
          <p:cNvSpPr>
            <a:spLocks noGrp="1"/>
          </p:cNvSpPr>
          <p:nvPr>
            <p:ph type="sldNum" sz="quarter" idx="12"/>
          </p:nvPr>
        </p:nvSpPr>
        <p:spPr/>
        <p:txBody>
          <a:bodyPr/>
          <a:lstStyle/>
          <a:p>
            <a:fld id="{6F42FDE4-A7DD-41A7-A0A6-9B649FB43336}" type="slidenum">
              <a:rPr kumimoji="0" lang="en-US" smtClean="0"/>
              <a:pPr/>
              <a:t>‹#›</a:t>
            </a:fld>
            <a:endParaRPr kumimoji="0" lang="en-US"/>
          </a:p>
        </p:txBody>
      </p:sp>
      <p:sp>
        <p:nvSpPr>
          <p:cNvPr id="8" name="Content Placeholder 7"/>
          <p:cNvSpPr>
            <a:spLocks noGrp="1"/>
          </p:cNvSpPr>
          <p:nvPr>
            <p:ph sz="quarter" idx="1"/>
          </p:nvPr>
        </p:nvSpPr>
        <p:spPr>
          <a:xfrm>
            <a:off x="914400" y="1447800"/>
            <a:ext cx="7772400" cy="45720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3">
        <a:schemeClr val="bg1"/>
      </p:bgRef>
    </p:bg>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10" name="Rounded Rectangle 9"/>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722313" y="952500"/>
            <a:ext cx="7772400" cy="1362075"/>
          </a:xfrm>
        </p:spPr>
        <p:txBody>
          <a:bodyPr anchor="b" anchorCtr="0"/>
          <a:lstStyle>
            <a:lvl1pPr algn="l">
              <a:buNone/>
              <a:defRPr sz="4000" b="0" cap="none"/>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722313" y="2547938"/>
            <a:ext cx="7772400" cy="1338262"/>
          </a:xfrm>
        </p:spPr>
        <p:txBody>
          <a:bodyPr anchor="t" anchorCtr="0"/>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p>
            <a:fld id="{564CF2E0-CCC4-4E1E-9902-C3C36AB3FDA4}" type="datetimeFigureOut">
              <a:rPr lang="en-US" smtClean="0"/>
              <a:pPr/>
              <a:t>11/13/2011</a:t>
            </a:fld>
            <a:endParaRPr lang="en-US"/>
          </a:p>
        </p:txBody>
      </p:sp>
      <p:sp>
        <p:nvSpPr>
          <p:cNvPr id="5" name="Footer Placeholder 4"/>
          <p:cNvSpPr>
            <a:spLocks noGrp="1"/>
          </p:cNvSpPr>
          <p:nvPr>
            <p:ph type="ftr" sz="quarter" idx="11"/>
          </p:nvPr>
        </p:nvSpPr>
        <p:spPr>
          <a:xfrm>
            <a:off x="800100" y="6172200"/>
            <a:ext cx="4000500" cy="457200"/>
          </a:xfrm>
        </p:spPr>
        <p:txBody>
          <a:bodyPr/>
          <a:lstStyle/>
          <a:p>
            <a:endParaRPr kumimoji="0" lang="en-US" dirty="0"/>
          </a:p>
        </p:txBody>
      </p:sp>
      <p:sp>
        <p:nvSpPr>
          <p:cNvPr id="7" name="Rectangle 6"/>
          <p:cNvSpPr/>
          <p:nvPr/>
        </p:nvSpPr>
        <p:spPr>
          <a:xfrm flipV="1">
            <a:off x="69412" y="2376830"/>
            <a:ext cx="9013515" cy="9144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ctangle 7"/>
          <p:cNvSpPr/>
          <p:nvPr/>
        </p:nvSpPr>
        <p:spPr>
          <a:xfrm>
            <a:off x="69146" y="2341475"/>
            <a:ext cx="9013781" cy="4571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68306" y="2468880"/>
            <a:ext cx="9014621" cy="45720"/>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6" name="Slide Number Placeholder 5"/>
          <p:cNvSpPr>
            <a:spLocks noGrp="1"/>
          </p:cNvSpPr>
          <p:nvPr>
            <p:ph type="sldNum" sz="quarter" idx="12"/>
          </p:nvPr>
        </p:nvSpPr>
        <p:spPr>
          <a:xfrm>
            <a:off x="146304" y="6208776"/>
            <a:ext cx="457200" cy="457200"/>
          </a:xfrm>
        </p:spPr>
        <p:txBody>
          <a:bodyPr/>
          <a:lstStyle/>
          <a:p>
            <a:fld id="{6F42FDE4-A7DD-41A7-A0A6-9B649FB43336}" type="slidenum">
              <a:rPr kumimoji="0" lang="en-US" smtClean="0"/>
              <a:pPr/>
              <a:t>‹#›</a:t>
            </a:fld>
            <a:endParaRPr kumimoji="0"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5" name="Date Placeholder 4"/>
          <p:cNvSpPr>
            <a:spLocks noGrp="1"/>
          </p:cNvSpPr>
          <p:nvPr>
            <p:ph type="dt" sz="half" idx="10"/>
          </p:nvPr>
        </p:nvSpPr>
        <p:spPr/>
        <p:txBody>
          <a:bodyPr/>
          <a:lstStyle/>
          <a:p>
            <a:fld id="{564CF2E0-CCC4-4E1E-9902-C3C36AB3FDA4}" type="datetimeFigureOut">
              <a:rPr lang="en-US" smtClean="0"/>
              <a:pPr/>
              <a:t>11/13/2011</a:t>
            </a:fld>
            <a:endParaRPr lang="en-US"/>
          </a:p>
        </p:txBody>
      </p:sp>
      <p:sp>
        <p:nvSpPr>
          <p:cNvPr id="6" name="Footer Placeholder 5"/>
          <p:cNvSpPr>
            <a:spLocks noGrp="1"/>
          </p:cNvSpPr>
          <p:nvPr>
            <p:ph type="ftr" sz="quarter" idx="11"/>
          </p:nvPr>
        </p:nvSpPr>
        <p:spPr/>
        <p:txBody>
          <a:bodyPr/>
          <a:lstStyle/>
          <a:p>
            <a:endParaRPr kumimoji="0" lang="en-US"/>
          </a:p>
        </p:txBody>
      </p:sp>
      <p:sp>
        <p:nvSpPr>
          <p:cNvPr id="7" name="Slide Number Placeholder 6"/>
          <p:cNvSpPr>
            <a:spLocks noGrp="1"/>
          </p:cNvSpPr>
          <p:nvPr>
            <p:ph type="sldNum" sz="quarter" idx="12"/>
          </p:nvPr>
        </p:nvSpPr>
        <p:spPr/>
        <p:txBody>
          <a:bodyPr/>
          <a:lstStyle/>
          <a:p>
            <a:fld id="{6F42FDE4-A7DD-41A7-A0A6-9B649FB43336}" type="slidenum">
              <a:rPr kumimoji="0" lang="en-US" smtClean="0"/>
              <a:pPr/>
              <a:t>‹#›</a:t>
            </a:fld>
            <a:endParaRPr kumimoji="0" lang="en-US"/>
          </a:p>
        </p:txBody>
      </p:sp>
      <p:sp>
        <p:nvSpPr>
          <p:cNvPr id="9" name="Content Placeholder 8"/>
          <p:cNvSpPr>
            <a:spLocks noGrp="1"/>
          </p:cNvSpPr>
          <p:nvPr>
            <p:ph sz="quarter" idx="1"/>
          </p:nvPr>
        </p:nvSpPr>
        <p:spPr>
          <a:xfrm>
            <a:off x="914400" y="1447800"/>
            <a:ext cx="3749040" cy="45720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1" name="Content Placeholder 10"/>
          <p:cNvSpPr>
            <a:spLocks noGrp="1"/>
          </p:cNvSpPr>
          <p:nvPr>
            <p:ph sz="quarter" idx="2"/>
          </p:nvPr>
        </p:nvSpPr>
        <p:spPr>
          <a:xfrm>
            <a:off x="4933950" y="1447800"/>
            <a:ext cx="3749040" cy="45720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nchor="b" anchorCtr="0"/>
          <a:lstStyle>
            <a:lvl1pPr>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lIns="91440" anchor="b" anchorCtr="0">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lIns="91440" anchor="b" anchorCtr="0">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7" name="Date Placeholder 6"/>
          <p:cNvSpPr>
            <a:spLocks noGrp="1"/>
          </p:cNvSpPr>
          <p:nvPr>
            <p:ph type="dt" sz="half" idx="10"/>
          </p:nvPr>
        </p:nvSpPr>
        <p:spPr/>
        <p:txBody>
          <a:bodyPr/>
          <a:lstStyle/>
          <a:p>
            <a:fld id="{564CF2E0-CCC4-4E1E-9902-C3C36AB3FDA4}" type="datetimeFigureOut">
              <a:rPr lang="en-US" smtClean="0"/>
              <a:pPr/>
              <a:t>11/13/2011</a:t>
            </a:fld>
            <a:endParaRPr lang="en-US"/>
          </a:p>
        </p:txBody>
      </p:sp>
      <p:sp>
        <p:nvSpPr>
          <p:cNvPr id="8" name="Footer Placeholder 7"/>
          <p:cNvSpPr>
            <a:spLocks noGrp="1"/>
          </p:cNvSpPr>
          <p:nvPr>
            <p:ph type="ftr" sz="quarter" idx="11"/>
          </p:nvPr>
        </p:nvSpPr>
        <p:spPr/>
        <p:txBody>
          <a:bodyPr/>
          <a:lstStyle/>
          <a:p>
            <a:endParaRPr kumimoji="0" lang="en-US"/>
          </a:p>
        </p:txBody>
      </p:sp>
      <p:sp>
        <p:nvSpPr>
          <p:cNvPr id="9" name="Slide Number Placeholder 8"/>
          <p:cNvSpPr>
            <a:spLocks noGrp="1"/>
          </p:cNvSpPr>
          <p:nvPr>
            <p:ph type="sldNum" sz="quarter" idx="12"/>
          </p:nvPr>
        </p:nvSpPr>
        <p:spPr/>
        <p:txBody>
          <a:bodyPr/>
          <a:lstStyle/>
          <a:p>
            <a:fld id="{6F42FDE4-A7DD-41A7-A0A6-9B649FB43336}" type="slidenum">
              <a:rPr kumimoji="0" lang="en-US" smtClean="0"/>
              <a:pPr/>
              <a:t>‹#›</a:t>
            </a:fld>
            <a:endParaRPr kumimoji="0" lang="en-US"/>
          </a:p>
        </p:txBody>
      </p:sp>
      <p:sp>
        <p:nvSpPr>
          <p:cNvPr id="11" name="Content Placeholder 10"/>
          <p:cNvSpPr>
            <a:spLocks noGrp="1"/>
          </p:cNvSpPr>
          <p:nvPr>
            <p:ph sz="half" idx="2"/>
          </p:nvPr>
        </p:nvSpPr>
        <p:spPr>
          <a:xfrm>
            <a:off x="914400" y="2247900"/>
            <a:ext cx="3733800" cy="38862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3" name="Content Placeholder 12"/>
          <p:cNvSpPr>
            <a:spLocks noGrp="1"/>
          </p:cNvSpPr>
          <p:nvPr>
            <p:ph sz="half" idx="4"/>
          </p:nvPr>
        </p:nvSpPr>
        <p:spPr>
          <a:xfrm>
            <a:off x="4953000" y="2247900"/>
            <a:ext cx="3733800" cy="38862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fld id="{564CF2E0-CCC4-4E1E-9902-C3C36AB3FDA4}" type="datetimeFigureOut">
              <a:rPr lang="en-US" smtClean="0"/>
              <a:pPr/>
              <a:t>11/13/2011</a:t>
            </a:fld>
            <a:endParaRPr lang="en-US"/>
          </a:p>
        </p:txBody>
      </p:sp>
      <p:sp>
        <p:nvSpPr>
          <p:cNvPr id="4" name="Footer Placeholder 3"/>
          <p:cNvSpPr>
            <a:spLocks noGrp="1"/>
          </p:cNvSpPr>
          <p:nvPr>
            <p:ph type="ftr" sz="quarter" idx="11"/>
          </p:nvPr>
        </p:nvSpPr>
        <p:spPr/>
        <p:txBody>
          <a:bodyPr/>
          <a:lstStyle/>
          <a:p>
            <a:endParaRPr kumimoji="0" lang="en-US"/>
          </a:p>
        </p:txBody>
      </p:sp>
      <p:sp>
        <p:nvSpPr>
          <p:cNvPr id="5" name="Slide Number Placeholder 4"/>
          <p:cNvSpPr>
            <a:spLocks noGrp="1"/>
          </p:cNvSpPr>
          <p:nvPr>
            <p:ph type="sldNum" sz="quarter" idx="12"/>
          </p:nvPr>
        </p:nvSpPr>
        <p:spPr/>
        <p:txBody>
          <a:bodyPr/>
          <a:lstStyle/>
          <a:p>
            <a:fld id="{6F42FDE4-A7DD-41A7-A0A6-9B649FB43336}" type="slidenum">
              <a:rPr kumimoji="0" lang="en-US" smtClean="0"/>
              <a:pPr/>
              <a:t>‹#›</a:t>
            </a:fld>
            <a:endParaRPr kumimoji="0"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64CF2E0-CCC4-4E1E-9902-C3C36AB3FDA4}" type="datetimeFigureOut">
              <a:rPr lang="en-US" smtClean="0"/>
              <a:pPr/>
              <a:t>11/13/2011</a:t>
            </a:fld>
            <a:endParaRPr lang="en-US"/>
          </a:p>
        </p:txBody>
      </p:sp>
      <p:sp>
        <p:nvSpPr>
          <p:cNvPr id="3" name="Footer Placeholder 2"/>
          <p:cNvSpPr>
            <a:spLocks noGrp="1"/>
          </p:cNvSpPr>
          <p:nvPr>
            <p:ph type="ftr" sz="quarter" idx="11"/>
          </p:nvPr>
        </p:nvSpPr>
        <p:spPr/>
        <p:txBody>
          <a:bodyPr/>
          <a:lstStyle/>
          <a:p>
            <a:endParaRPr kumimoji="0" lang="en-US"/>
          </a:p>
        </p:txBody>
      </p:sp>
      <p:sp>
        <p:nvSpPr>
          <p:cNvPr id="4" name="Slide Number Placeholder 3"/>
          <p:cNvSpPr>
            <a:spLocks noGrp="1"/>
          </p:cNvSpPr>
          <p:nvPr>
            <p:ph type="sldNum" sz="quarter" idx="12"/>
          </p:nvPr>
        </p:nvSpPr>
        <p:spPr/>
        <p:txBody>
          <a:bodyPr/>
          <a:lstStyle/>
          <a:p>
            <a:fld id="{6F42FDE4-A7DD-41A7-A0A6-9B649FB43336}" type="slidenum">
              <a:rPr kumimoji="0" lang="en-US" smtClean="0"/>
              <a:pPr/>
              <a:t>‹#›</a:t>
            </a:fld>
            <a:endParaRPr kumimoji="0"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Rectangle 7"/>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useBgFill="1">
        <p:nvSpPr>
          <p:cNvPr id="9" name="Rounded Rectangle 8"/>
          <p:cNvSpPr/>
          <p:nvPr/>
        </p:nvSpPr>
        <p:spPr>
          <a:xfrm>
            <a:off x="64008" y="69755"/>
            <a:ext cx="9013372" cy="6693408"/>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914400" y="273050"/>
            <a:ext cx="7772400" cy="1143000"/>
          </a:xfrm>
        </p:spPr>
        <p:txBody>
          <a:bodyPr anchor="b" anchorCtr="0"/>
          <a:lstStyle>
            <a:lvl1pPr algn="l">
              <a:buNone/>
              <a:defRPr sz="4000" b="0"/>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fld id="{564CF2E0-CCC4-4E1E-9902-C3C36AB3FDA4}" type="datetimeFigureOut">
              <a:rPr lang="en-US" smtClean="0"/>
              <a:pPr/>
              <a:t>11/13/2011</a:t>
            </a:fld>
            <a:endParaRPr lang="en-US"/>
          </a:p>
        </p:txBody>
      </p:sp>
      <p:sp>
        <p:nvSpPr>
          <p:cNvPr id="6" name="Footer Placeholder 5"/>
          <p:cNvSpPr>
            <a:spLocks noGrp="1"/>
          </p:cNvSpPr>
          <p:nvPr>
            <p:ph type="ftr" sz="quarter" idx="11"/>
          </p:nvPr>
        </p:nvSpPr>
        <p:spPr/>
        <p:txBody>
          <a:bodyPr/>
          <a:lstStyle/>
          <a:p>
            <a:endParaRPr kumimoji="0" lang="en-US"/>
          </a:p>
        </p:txBody>
      </p:sp>
      <p:sp>
        <p:nvSpPr>
          <p:cNvPr id="7" name="Slide Number Placeholder 6"/>
          <p:cNvSpPr>
            <a:spLocks noGrp="1"/>
          </p:cNvSpPr>
          <p:nvPr>
            <p:ph type="sldNum" sz="quarter" idx="12"/>
          </p:nvPr>
        </p:nvSpPr>
        <p:spPr/>
        <p:txBody>
          <a:bodyPr/>
          <a:lstStyle/>
          <a:p>
            <a:fld id="{6F42FDE4-A7DD-41A7-A0A6-9B649FB43336}" type="slidenum">
              <a:rPr kumimoji="0" lang="en-US" smtClean="0"/>
              <a:pPr/>
              <a:t>‹#›</a:t>
            </a:fld>
            <a:endParaRPr kumimoji="0" lang="en-US"/>
          </a:p>
        </p:txBody>
      </p:sp>
      <p:sp>
        <p:nvSpPr>
          <p:cNvPr id="11" name="Content Placeholder 10"/>
          <p:cNvSpPr>
            <a:spLocks noGrp="1"/>
          </p:cNvSpPr>
          <p:nvPr>
            <p:ph sz="quarter" idx="1"/>
          </p:nvPr>
        </p:nvSpPr>
        <p:spPr>
          <a:xfrm>
            <a:off x="2971800" y="1600200"/>
            <a:ext cx="5715000" cy="44958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kumimoji="0" lang="en-US" smtClean="0"/>
              <a:t>Click to edit Master title style</a:t>
            </a:r>
            <a:endParaRPr kumimoji="0" lang="en-US"/>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fld id="{564CF2E0-CCC4-4E1E-9902-C3C36AB3FDA4}" type="datetimeFigureOut">
              <a:rPr lang="en-US" smtClean="0"/>
              <a:pPr/>
              <a:t>11/13/2011</a:t>
            </a:fld>
            <a:endParaRPr lang="en-US"/>
          </a:p>
        </p:txBody>
      </p:sp>
      <p:sp>
        <p:nvSpPr>
          <p:cNvPr id="6" name="Footer Placeholder 5"/>
          <p:cNvSpPr>
            <a:spLocks noGrp="1"/>
          </p:cNvSpPr>
          <p:nvPr>
            <p:ph type="ftr" sz="quarter" idx="11"/>
          </p:nvPr>
        </p:nvSpPr>
        <p:spPr>
          <a:xfrm>
            <a:off x="914400" y="6172200"/>
            <a:ext cx="3886200" cy="457200"/>
          </a:xfrm>
        </p:spPr>
        <p:txBody>
          <a:bodyPr/>
          <a:lstStyle/>
          <a:p>
            <a:endParaRPr kumimoji="0" lang="en-US" dirty="0"/>
          </a:p>
        </p:txBody>
      </p:sp>
      <p:sp>
        <p:nvSpPr>
          <p:cNvPr id="7" name="Slide Number Placeholder 6"/>
          <p:cNvSpPr>
            <a:spLocks noGrp="1"/>
          </p:cNvSpPr>
          <p:nvPr>
            <p:ph type="sldNum" sz="quarter" idx="12"/>
          </p:nvPr>
        </p:nvSpPr>
        <p:spPr>
          <a:xfrm>
            <a:off x="146304" y="6208776"/>
            <a:ext cx="457200" cy="457200"/>
          </a:xfrm>
        </p:spPr>
        <p:txBody>
          <a:bodyPr/>
          <a:lstStyle/>
          <a:p>
            <a:fld id="{6F42FDE4-A7DD-41A7-A0A6-9B649FB43336}" type="slidenum">
              <a:rPr kumimoji="0" lang="en-US" smtClean="0"/>
              <a:pPr/>
              <a:t>‹#›</a:t>
            </a:fld>
            <a:endParaRPr kumimoji="0" lang="en-US" dirty="0"/>
          </a:p>
        </p:txBody>
      </p:sp>
      <p:sp>
        <p:nvSpPr>
          <p:cNvPr id="11" name="Rectangle 10"/>
          <p:cNvSpPr/>
          <p:nvPr/>
        </p:nvSpPr>
        <p:spPr>
          <a:xfrm flipV="1">
            <a:off x="68307" y="4683555"/>
            <a:ext cx="9006840" cy="9144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Rectangle 11"/>
          <p:cNvSpPr/>
          <p:nvPr/>
        </p:nvSpPr>
        <p:spPr>
          <a:xfrm>
            <a:off x="68508" y="4650474"/>
            <a:ext cx="9006639" cy="4571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Rectangle 12"/>
          <p:cNvSpPr/>
          <p:nvPr/>
        </p:nvSpPr>
        <p:spPr>
          <a:xfrm>
            <a:off x="68510" y="4773224"/>
            <a:ext cx="9006637" cy="4880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lstStyle>
            <a:lvl1pPr marL="0" indent="0">
              <a:buNone/>
              <a:defRPr sz="3200"/>
            </a:lvl1pPr>
          </a:lstStyle>
          <a:p>
            <a:r>
              <a:rPr kumimoji="0" lang="en-US" smtClean="0"/>
              <a:t>Click icon to add picture</a:t>
            </a:r>
            <a:endParaRPr kumimoji="0"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8" name="Rounded Rectangle 7"/>
          <p:cNvSpPr/>
          <p:nvPr/>
        </p:nvSpPr>
        <p:spPr>
          <a:xfrm>
            <a:off x="64008" y="69755"/>
            <a:ext cx="9013372" cy="6693408"/>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2" name="Title Placeholder 21"/>
          <p:cNvSpPr>
            <a:spLocks noGrp="1"/>
          </p:cNvSpPr>
          <p:nvPr>
            <p:ph type="title"/>
          </p:nvPr>
        </p:nvSpPr>
        <p:spPr>
          <a:xfrm>
            <a:off x="914400" y="274638"/>
            <a:ext cx="7772400" cy="1143000"/>
          </a:xfrm>
          <a:prstGeom prst="rect">
            <a:avLst/>
          </a:prstGeom>
        </p:spPr>
        <p:txBody>
          <a:bodyPr bIns="91440" anchor="b" anchorCtr="0">
            <a:normAutofit/>
          </a:bodyPr>
          <a:lstStyle/>
          <a:p>
            <a:r>
              <a:rPr kumimoji="0" lang="en-US" smtClean="0"/>
              <a:t>Click to edit Master title style</a:t>
            </a:r>
            <a:endParaRPr kumimoji="0" lang="en-US"/>
          </a:p>
        </p:txBody>
      </p:sp>
      <p:sp>
        <p:nvSpPr>
          <p:cNvPr id="13" name="Text Placeholder 12"/>
          <p:cNvSpPr>
            <a:spLocks noGrp="1"/>
          </p:cNvSpPr>
          <p:nvPr>
            <p:ph type="body" idx="1"/>
          </p:nvPr>
        </p:nvSpPr>
        <p:spPr>
          <a:xfrm>
            <a:off x="914400" y="1447800"/>
            <a:ext cx="7772400" cy="4572000"/>
          </a:xfrm>
          <a:prstGeom prst="rect">
            <a:avLst/>
          </a:prstGeom>
        </p:spPr>
        <p:txBody>
          <a:bodyPr>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4" name="Date Placeholder 13"/>
          <p:cNvSpPr>
            <a:spLocks noGrp="1"/>
          </p:cNvSpPr>
          <p:nvPr>
            <p:ph type="dt" sz="half" idx="2"/>
          </p:nvPr>
        </p:nvSpPr>
        <p:spPr>
          <a:xfrm>
            <a:off x="6172200" y="6191250"/>
            <a:ext cx="2476500" cy="476250"/>
          </a:xfrm>
          <a:prstGeom prst="rect">
            <a:avLst/>
          </a:prstGeom>
        </p:spPr>
        <p:txBody>
          <a:bodyPr anchor="ctr" anchorCtr="0"/>
          <a:lstStyle>
            <a:lvl1pPr algn="r" eaLnBrk="1" latinLnBrk="0" hangingPunct="1">
              <a:defRPr kumimoji="0" sz="1400">
                <a:solidFill>
                  <a:schemeClr val="tx2"/>
                </a:solidFill>
              </a:defRPr>
            </a:lvl1pPr>
          </a:lstStyle>
          <a:p>
            <a:pPr algn="r" eaLnBrk="1" latinLnBrk="0" hangingPunct="1"/>
            <a:fld id="{564CF2E0-CCC4-4E1E-9902-C3C36AB3FDA4}" type="datetimeFigureOut">
              <a:rPr lang="en-US" smtClean="0"/>
              <a:pPr algn="r" eaLnBrk="1" latinLnBrk="0" hangingPunct="1"/>
              <a:t>11/13/2011</a:t>
            </a:fld>
            <a:endParaRPr lang="en-US" sz="1400" dirty="0">
              <a:solidFill>
                <a:schemeClr val="tx2"/>
              </a:solidFill>
            </a:endParaRPr>
          </a:p>
        </p:txBody>
      </p:sp>
      <p:sp>
        <p:nvSpPr>
          <p:cNvPr id="3" name="Footer Placeholder 2"/>
          <p:cNvSpPr>
            <a:spLocks noGrp="1"/>
          </p:cNvSpPr>
          <p:nvPr>
            <p:ph type="ftr" sz="quarter" idx="3"/>
          </p:nvPr>
        </p:nvSpPr>
        <p:spPr>
          <a:xfrm>
            <a:off x="914400" y="6172200"/>
            <a:ext cx="3962400" cy="457200"/>
          </a:xfrm>
          <a:prstGeom prst="rect">
            <a:avLst/>
          </a:prstGeom>
        </p:spPr>
        <p:txBody>
          <a:bodyPr anchor="ctr" anchorCtr="0"/>
          <a:lstStyle>
            <a:lvl1pPr eaLnBrk="1" latinLnBrk="0" hangingPunct="1">
              <a:defRPr kumimoji="0" sz="1400">
                <a:solidFill>
                  <a:schemeClr val="tx2"/>
                </a:solidFill>
              </a:defRPr>
            </a:lvl1pPr>
          </a:lstStyle>
          <a:p>
            <a:endParaRPr kumimoji="0" lang="en-US" sz="1400" dirty="0">
              <a:solidFill>
                <a:schemeClr val="tx2"/>
              </a:solidFill>
            </a:endParaRPr>
          </a:p>
        </p:txBody>
      </p:sp>
      <p:sp>
        <p:nvSpPr>
          <p:cNvPr id="23" name="Slide Number Placeholder 22"/>
          <p:cNvSpPr>
            <a:spLocks noGrp="1"/>
          </p:cNvSpPr>
          <p:nvPr>
            <p:ph type="sldNum" sz="quarter" idx="4"/>
          </p:nvPr>
        </p:nvSpPr>
        <p:spPr>
          <a:xfrm>
            <a:off x="146304" y="6210300"/>
            <a:ext cx="457200" cy="457200"/>
          </a:xfrm>
          <a:prstGeom prst="ellipse">
            <a:avLst/>
          </a:prstGeom>
          <a:solidFill>
            <a:schemeClr val="accent1"/>
          </a:solidFill>
        </p:spPr>
        <p:txBody>
          <a:bodyPr wrap="none" lIns="0" tIns="0" rIns="0" bIns="0" anchor="ctr" anchorCtr="1">
            <a:noAutofit/>
          </a:bodyPr>
          <a:lstStyle>
            <a:lvl1pPr algn="ctr" eaLnBrk="1" latinLnBrk="0" hangingPunct="1">
              <a:defRPr kumimoji="0" sz="1400">
                <a:solidFill>
                  <a:srgbClr val="FFFFFF"/>
                </a:solidFill>
                <a:latin typeface="+mj-lt"/>
                <a:ea typeface="+mj-ea"/>
                <a:cs typeface="+mj-cs"/>
              </a:defRPr>
            </a:lvl1pPr>
          </a:lstStyle>
          <a:p>
            <a:pPr algn="ctr" eaLnBrk="1" latinLnBrk="0" hangingPunct="1"/>
            <a:fld id="{6F42FDE4-A7DD-41A7-A0A6-9B649FB43336}" type="slidenum">
              <a:rPr kumimoji="0" lang="en-US" smtClean="0"/>
              <a:pPr algn="ctr" eaLnBrk="1" latinLnBrk="0" hangingPunct="1"/>
              <a:t>‹#›</a:t>
            </a:fld>
            <a:endParaRPr kumimoji="0" lang="en-US" sz="1400" dirty="0">
              <a:solidFill>
                <a:srgbClr val="FFFFFF"/>
              </a:solidFill>
              <a:latin typeface="+mj-lt"/>
              <a:ea typeface="+mj-ea"/>
              <a:cs typeface="+mj-cs"/>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rtl="0" eaLnBrk="1" latinLnBrk="0" hangingPunct="1">
        <a:spcBef>
          <a:spcPct val="0"/>
        </a:spcBef>
        <a:buNone/>
        <a:defRPr kumimoji="0" sz="4000" kern="1200">
          <a:solidFill>
            <a:schemeClr val="tx2"/>
          </a:solidFill>
          <a:latin typeface="+mj-lt"/>
          <a:ea typeface="+mj-ea"/>
          <a:cs typeface="+mj-cs"/>
        </a:defRPr>
      </a:lvl1pPr>
    </p:titleStyle>
    <p:bodyStyle>
      <a:lvl1pPr marL="274320" indent="-274320" algn="l" rtl="0" eaLnBrk="1" latinLnBrk="0" hangingPunct="1">
        <a:spcBef>
          <a:spcPts val="580"/>
        </a:spcBef>
        <a:buClr>
          <a:schemeClr val="accent1"/>
        </a:buClr>
        <a:buSzPct val="85000"/>
        <a:buFont typeface="Wingdings 2"/>
        <a:buChar char=""/>
        <a:defRPr kumimoji="0" sz="2600" kern="1200">
          <a:solidFill>
            <a:schemeClr val="tx1"/>
          </a:solidFill>
          <a:latin typeface="+mn-lt"/>
          <a:ea typeface="+mn-ea"/>
          <a:cs typeface="+mn-cs"/>
        </a:defRPr>
      </a:lvl1pPr>
      <a:lvl2pPr marL="548640" indent="-228600" algn="l" rtl="0" eaLnBrk="1" latinLnBrk="0" hangingPunct="1">
        <a:spcBef>
          <a:spcPts val="370"/>
        </a:spcBef>
        <a:buClr>
          <a:schemeClr val="accent2"/>
        </a:buClr>
        <a:buSzPct val="85000"/>
        <a:buFont typeface="Wingdings 2"/>
        <a:buChar char=""/>
        <a:defRPr kumimoji="0" sz="2400" kern="1200">
          <a:solidFill>
            <a:schemeClr val="tx1"/>
          </a:solidFill>
          <a:latin typeface="+mn-lt"/>
          <a:ea typeface="+mn-ea"/>
          <a:cs typeface="+mn-cs"/>
        </a:defRPr>
      </a:lvl2pPr>
      <a:lvl3pPr marL="822960" indent="-228600" algn="l" rtl="0" eaLnBrk="1" latinLnBrk="0" hangingPunct="1">
        <a:spcBef>
          <a:spcPts val="370"/>
        </a:spcBef>
        <a:buClr>
          <a:schemeClr val="accent1">
            <a:tint val="60000"/>
          </a:schemeClr>
        </a:buClr>
        <a:buSzPct val="8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ts val="370"/>
        </a:spcBef>
        <a:buClr>
          <a:schemeClr val="accent3"/>
        </a:buClr>
        <a:buSzPct val="80000"/>
        <a:buFont typeface="Wingdings 2"/>
        <a:buChar char=""/>
        <a:defRPr kumimoji="0" sz="2000" kern="1200">
          <a:solidFill>
            <a:schemeClr val="tx1"/>
          </a:solidFill>
          <a:latin typeface="+mn-lt"/>
          <a:ea typeface="+mn-ea"/>
          <a:cs typeface="+mn-cs"/>
        </a:defRPr>
      </a:lvl4pPr>
      <a:lvl5pPr marL="1371600" indent="-228600" algn="l" rtl="0" eaLnBrk="1" latinLnBrk="0" hangingPunct="1">
        <a:spcBef>
          <a:spcPts val="370"/>
        </a:spcBef>
        <a:buClr>
          <a:schemeClr val="accent3"/>
        </a:buClr>
        <a:buFontTx/>
        <a:buChar char="o"/>
        <a:defRPr kumimoji="0"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22.emf"/><Relationship Id="rId5" Type="http://schemas.openxmlformats.org/officeDocument/2006/relationships/oleObject" Target="../embeddings/oleObject6.bin"/><Relationship Id="rId4" Type="http://schemas.openxmlformats.org/officeDocument/2006/relationships/image" Target="../media/image21.emf"/></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4.emf"/><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oleObject" Target="../embeddings/oleObject8.bin"/><Relationship Id="rId5" Type="http://schemas.openxmlformats.org/officeDocument/2006/relationships/image" Target="../media/image23.emf"/><Relationship Id="rId4" Type="http://schemas.openxmlformats.org/officeDocument/2006/relationships/oleObject" Target="../embeddings/oleObject7.bin"/></Relationships>
</file>

<file path=ppt/slides/_rels/slide12.xml.rels><?xml version="1.0" encoding="UTF-8" standalone="yes"?>
<Relationships xmlns="http://schemas.openxmlformats.org/package/2006/relationships"><Relationship Id="rId8" Type="http://schemas.openxmlformats.org/officeDocument/2006/relationships/image" Target="../media/image28.emf"/><Relationship Id="rId3" Type="http://schemas.openxmlformats.org/officeDocument/2006/relationships/oleObject" Target="../embeddings/oleObject9.bin"/><Relationship Id="rId7" Type="http://schemas.openxmlformats.org/officeDocument/2006/relationships/oleObject" Target="../embeddings/oleObject11.bin"/><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image" Target="../media/image27.emf"/><Relationship Id="rId5" Type="http://schemas.openxmlformats.org/officeDocument/2006/relationships/oleObject" Target="../embeddings/oleObject10.bin"/><Relationship Id="rId10" Type="http://schemas.openxmlformats.org/officeDocument/2006/relationships/image" Target="../media/image29.emf"/><Relationship Id="rId4" Type="http://schemas.openxmlformats.org/officeDocument/2006/relationships/image" Target="../media/image26.emf"/><Relationship Id="rId9" Type="http://schemas.openxmlformats.org/officeDocument/2006/relationships/oleObject" Target="../embeddings/oleObject12.bin"/></Relationships>
</file>

<file path=ppt/slides/_rels/slide13.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Layout" Target="../slideLayouts/slideLayout2.xml"/><Relationship Id="rId1" Type="http://schemas.openxmlformats.org/officeDocument/2006/relationships/vmlDrawing" Target="../drawings/vmlDrawing6.vml"/><Relationship Id="rId4" Type="http://schemas.openxmlformats.org/officeDocument/2006/relationships/image" Target="../media/image30.emf"/></Relationships>
</file>

<file path=ppt/slides/_rels/slide14.xml.rels><?xml version="1.0" encoding="UTF-8" standalone="yes"?>
<Relationships xmlns="http://schemas.openxmlformats.org/package/2006/relationships"><Relationship Id="rId8" Type="http://schemas.openxmlformats.org/officeDocument/2006/relationships/image" Target="../media/image33.emf"/><Relationship Id="rId13" Type="http://schemas.openxmlformats.org/officeDocument/2006/relationships/oleObject" Target="../embeddings/oleObject19.bin"/><Relationship Id="rId3" Type="http://schemas.openxmlformats.org/officeDocument/2006/relationships/oleObject" Target="../embeddings/oleObject14.bin"/><Relationship Id="rId7" Type="http://schemas.openxmlformats.org/officeDocument/2006/relationships/oleObject" Target="../embeddings/oleObject16.bin"/><Relationship Id="rId12" Type="http://schemas.openxmlformats.org/officeDocument/2006/relationships/image" Target="../media/image35.emf"/><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image" Target="../media/image32.emf"/><Relationship Id="rId11" Type="http://schemas.openxmlformats.org/officeDocument/2006/relationships/oleObject" Target="../embeddings/oleObject18.bin"/><Relationship Id="rId5" Type="http://schemas.openxmlformats.org/officeDocument/2006/relationships/oleObject" Target="../embeddings/oleObject15.bin"/><Relationship Id="rId10" Type="http://schemas.openxmlformats.org/officeDocument/2006/relationships/image" Target="../media/image34.emf"/><Relationship Id="rId4" Type="http://schemas.openxmlformats.org/officeDocument/2006/relationships/image" Target="../media/image31.emf"/><Relationship Id="rId9" Type="http://schemas.openxmlformats.org/officeDocument/2006/relationships/oleObject" Target="../embeddings/oleObject17.bin"/><Relationship Id="rId14" Type="http://schemas.openxmlformats.org/officeDocument/2006/relationships/image" Target="../media/image36.emf"/></Relationships>
</file>

<file path=ppt/slides/_rels/slide15.xml.rels><?xml version="1.0" encoding="UTF-8" standalone="yes"?>
<Relationships xmlns="http://schemas.openxmlformats.org/package/2006/relationships"><Relationship Id="rId8" Type="http://schemas.openxmlformats.org/officeDocument/2006/relationships/image" Target="../media/image39.emf"/><Relationship Id="rId3" Type="http://schemas.openxmlformats.org/officeDocument/2006/relationships/oleObject" Target="../embeddings/oleObject20.bin"/><Relationship Id="rId7" Type="http://schemas.openxmlformats.org/officeDocument/2006/relationships/oleObject" Target="../embeddings/oleObject22.bin"/><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image" Target="../media/image38.emf"/><Relationship Id="rId5" Type="http://schemas.openxmlformats.org/officeDocument/2006/relationships/oleObject" Target="../embeddings/oleObject21.bin"/><Relationship Id="rId4" Type="http://schemas.openxmlformats.org/officeDocument/2006/relationships/image" Target="../media/image37.emf"/></Relationships>
</file>

<file path=ppt/slides/_rels/slide16.xml.rels><?xml version="1.0" encoding="UTF-8" standalone="yes"?>
<Relationships xmlns="http://schemas.openxmlformats.org/package/2006/relationships"><Relationship Id="rId3" Type="http://schemas.openxmlformats.org/officeDocument/2006/relationships/oleObject" Target="../embeddings/oleObject23.bin"/><Relationship Id="rId2" Type="http://schemas.openxmlformats.org/officeDocument/2006/relationships/slideLayout" Target="../slideLayouts/slideLayout2.xml"/><Relationship Id="rId1" Type="http://schemas.openxmlformats.org/officeDocument/2006/relationships/vmlDrawing" Target="../drawings/vmlDrawing9.vml"/><Relationship Id="rId4" Type="http://schemas.openxmlformats.org/officeDocument/2006/relationships/image" Target="../media/image40.emf"/></Relationships>
</file>

<file path=ppt/slides/_rels/slide17.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45.png"/><Relationship Id="rId2"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25.png"/><Relationship Id="rId4" Type="http://schemas.openxmlformats.org/officeDocument/2006/relationships/image" Target="../media/image43.png"/></Relationships>
</file>

<file path=ppt/slides/_rels/slide18.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25.png"/><Relationship Id="rId4" Type="http://schemas.openxmlformats.org/officeDocument/2006/relationships/image" Target="../media/image43.png"/></Relationships>
</file>

<file path=ppt/slides/_rels/slide19.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2.png"/><Relationship Id="rId7" Type="http://schemas.openxmlformats.org/officeDocument/2006/relationships/image" Target="../media/image49.png"/><Relationship Id="rId2"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8.jpeg"/><Relationship Id="rId4" Type="http://schemas.openxmlformats.org/officeDocument/2006/relationships/image" Target="../media/image4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24.bin"/><Relationship Id="rId7" Type="http://schemas.openxmlformats.org/officeDocument/2006/relationships/image" Target="../media/image47.png"/><Relationship Id="rId2" Type="http://schemas.openxmlformats.org/officeDocument/2006/relationships/slideLayout" Target="../slideLayouts/slideLayout2.xml"/><Relationship Id="rId1" Type="http://schemas.openxmlformats.org/officeDocument/2006/relationships/vmlDrawing" Target="../drawings/vmlDrawing10.v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51.emf"/></Relationships>
</file>

<file path=ppt/slides/_rels/slide21.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image" Target="../media/image52.png"/><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 Id="rId9" Type="http://schemas.openxmlformats.org/officeDocument/2006/relationships/image" Target="../media/image5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 Id="rId5" Type="http://schemas.openxmlformats.org/officeDocument/2006/relationships/image" Target="../media/image63.png"/><Relationship Id="rId4" Type="http://schemas.openxmlformats.org/officeDocument/2006/relationships/image" Target="../media/image62.png"/></Relationships>
</file>

<file path=ppt/slides/_rels/slide2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64.png"/><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2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 Id="rId6" Type="http://schemas.openxmlformats.org/officeDocument/2006/relationships/image" Target="../media/image71.jpeg"/><Relationship Id="rId5" Type="http://schemas.openxmlformats.org/officeDocument/2006/relationships/image" Target="../media/image70.jpeg"/><Relationship Id="rId4" Type="http://schemas.openxmlformats.org/officeDocument/2006/relationships/image" Target="../media/image69.png"/></Relationships>
</file>

<file path=ppt/slides/_rels/slide27.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2.xml"/><Relationship Id="rId5" Type="http://schemas.openxmlformats.org/officeDocument/2006/relationships/image" Target="../media/image80.png"/><Relationship Id="rId4" Type="http://schemas.openxmlformats.org/officeDocument/2006/relationships/image" Target="../media/image79.png"/></Relationships>
</file>

<file path=ppt/slides/_rels/slide3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6.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png"/></Relationships>
</file>

<file path=ppt/slides/_rels/slide36.xml.rels><?xml version="1.0" encoding="UTF-8" standalone="yes"?>
<Relationships xmlns="http://schemas.openxmlformats.org/package/2006/relationships"><Relationship Id="rId3" Type="http://schemas.openxmlformats.org/officeDocument/2006/relationships/image" Target="../media/image87.png"/><Relationship Id="rId7" Type="http://schemas.openxmlformats.org/officeDocument/2006/relationships/image" Target="../media/image91.png"/><Relationship Id="rId2" Type="http://schemas.openxmlformats.org/officeDocument/2006/relationships/image" Target="../media/image86.jpeg"/><Relationship Id="rId1" Type="http://schemas.openxmlformats.org/officeDocument/2006/relationships/slideLayout" Target="../slideLayouts/slideLayout2.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88.png"/></Relationships>
</file>

<file path=ppt/slides/_rels/slide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2.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93.w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94.wm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95.wm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96.wmf"/><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2.xml"/><Relationship Id="rId5" Type="http://schemas.openxmlformats.org/officeDocument/2006/relationships/image" Target="../media/image9.jpeg"/><Relationship Id="rId4" Type="http://schemas.openxmlformats.org/officeDocument/2006/relationships/image" Target="../media/image8.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jpeg"/><Relationship Id="rId7" Type="http://schemas.openxmlformats.org/officeDocument/2006/relationships/image" Target="../media/image15.jpeg"/><Relationship Id="rId2" Type="http://schemas.openxmlformats.org/officeDocument/2006/relationships/image" Target="../media/image10.jpeg"/><Relationship Id="rId1" Type="http://schemas.openxmlformats.org/officeDocument/2006/relationships/slideLayout" Target="../slideLayouts/slideLayout2.xml"/><Relationship Id="rId6" Type="http://schemas.openxmlformats.org/officeDocument/2006/relationships/image" Target="../media/image14.jpeg"/><Relationship Id="rId5" Type="http://schemas.openxmlformats.org/officeDocument/2006/relationships/image" Target="../media/image13.jpeg"/><Relationship Id="rId4" Type="http://schemas.openxmlformats.org/officeDocument/2006/relationships/image" Target="../media/image12.jpe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8.emf"/><Relationship Id="rId7" Type="http://schemas.openxmlformats.org/officeDocument/2006/relationships/image" Target="../media/image17.e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16.emf"/><Relationship Id="rId4" Type="http://schemas.openxmlformats.org/officeDocument/2006/relationships/oleObject" Target="../embeddings/oleObject1.bin"/></Relationships>
</file>

<file path=ppt/slides/_rels/slide9.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20.emf"/><Relationship Id="rId5" Type="http://schemas.openxmlformats.org/officeDocument/2006/relationships/oleObject" Target="../embeddings/oleObject4.bin"/><Relationship Id="rId4" Type="http://schemas.openxmlformats.org/officeDocument/2006/relationships/image" Target="../media/image19.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r>
              <a:rPr lang="en-US" dirty="0" smtClean="0"/>
              <a:t>Ross </a:t>
            </a:r>
            <a:r>
              <a:rPr lang="en-US" dirty="0" err="1" smtClean="0"/>
              <a:t>Maciejewski</a:t>
            </a:r>
            <a:endParaRPr lang="en-US" dirty="0" smtClean="0"/>
          </a:p>
          <a:p>
            <a:r>
              <a:rPr lang="en-US" dirty="0" smtClean="0"/>
              <a:t>rmacieje@asu.edu</a:t>
            </a:r>
            <a:endParaRPr lang="en-US" dirty="0"/>
          </a:p>
        </p:txBody>
      </p:sp>
      <p:sp>
        <p:nvSpPr>
          <p:cNvPr id="3" name="Title 2"/>
          <p:cNvSpPr>
            <a:spLocks noGrp="1"/>
          </p:cNvSpPr>
          <p:nvPr>
            <p:ph type="ctrTitle"/>
          </p:nvPr>
        </p:nvSpPr>
        <p:spPr/>
        <p:txBody>
          <a:bodyPr/>
          <a:lstStyle/>
          <a:p>
            <a:r>
              <a:rPr lang="en-US" dirty="0" smtClean="0"/>
              <a:t>CSE 470/598</a:t>
            </a:r>
            <a:br>
              <a:rPr lang="en-US" dirty="0" smtClean="0"/>
            </a:br>
            <a:r>
              <a:rPr lang="en-US" dirty="0" smtClean="0"/>
              <a:t>Ray Tracing</a:t>
            </a:r>
            <a:endParaRPr lang="en-US" dirty="0"/>
          </a:p>
        </p:txBody>
      </p:sp>
      <p:pic>
        <p:nvPicPr>
          <p:cNvPr id="4" name="Picture 7" descr="ASU Logo1"/>
          <p:cNvPicPr>
            <a:picLocks noChangeAspect="1" noChangeArrowheads="1"/>
          </p:cNvPicPr>
          <p:nvPr/>
        </p:nvPicPr>
        <p:blipFill>
          <a:blip r:embed="rId2" cstate="print"/>
          <a:srcRect/>
          <a:stretch>
            <a:fillRect/>
          </a:stretch>
        </p:blipFill>
        <p:spPr bwMode="auto">
          <a:xfrm>
            <a:off x="5486400" y="5486400"/>
            <a:ext cx="3384550" cy="1077913"/>
          </a:xfrm>
          <a:prstGeom prst="rect">
            <a:avLst/>
          </a:prstGeom>
          <a:noFill/>
          <a:ln w="9525">
            <a:noFill/>
            <a:miter lim="800000"/>
            <a:headEnd/>
            <a:tailEnd/>
          </a:ln>
        </p:spPr>
      </p:pic>
      <p:pic>
        <p:nvPicPr>
          <p:cNvPr id="1026" name="Picture 2" descr="C:\Users\cadlabadmin\Desktop\tumblr_lp2so4aYv71r0cv6do1_500.gif"/>
          <p:cNvPicPr>
            <a:picLocks noChangeAspect="1" noChangeArrowheads="1" noCrop="1"/>
          </p:cNvPicPr>
          <p:nvPr/>
        </p:nvPicPr>
        <p:blipFill>
          <a:blip r:embed="rId3" cstate="print"/>
          <a:srcRect/>
          <a:stretch>
            <a:fillRect/>
          </a:stretch>
        </p:blipFill>
        <p:spPr bwMode="auto">
          <a:xfrm>
            <a:off x="304800" y="4919662"/>
            <a:ext cx="2787651" cy="2090738"/>
          </a:xfrm>
          <a:prstGeom prst="rect">
            <a:avLst/>
          </a:prstGeom>
          <a:noFill/>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6" name="Title 1"/>
          <p:cNvSpPr>
            <a:spLocks noGrp="1"/>
          </p:cNvSpPr>
          <p:nvPr>
            <p:ph type="title"/>
          </p:nvPr>
        </p:nvSpPr>
        <p:spPr/>
        <p:txBody>
          <a:bodyPr/>
          <a:lstStyle/>
          <a:p>
            <a:pPr eaLnBrk="1" hangingPunct="1"/>
            <a:r>
              <a:rPr lang="en-CA" smtClean="0"/>
              <a:t>Looking at Light Propagation</a:t>
            </a:r>
            <a:endParaRPr lang="en-US" smtClean="0"/>
          </a:p>
        </p:txBody>
      </p:sp>
      <p:sp>
        <p:nvSpPr>
          <p:cNvPr id="3" name="Content Placeholder 2"/>
          <p:cNvSpPr>
            <a:spLocks noGrp="1"/>
          </p:cNvSpPr>
          <p:nvPr>
            <p:ph idx="1"/>
          </p:nvPr>
        </p:nvSpPr>
        <p:spPr/>
        <p:txBody>
          <a:bodyPr/>
          <a:lstStyle/>
          <a:p>
            <a:pPr eaLnBrk="1" hangingPunct="1"/>
            <a:r>
              <a:rPr lang="en-US" smtClean="0"/>
              <a:t>assuming that all the particles we consider move into the same direction</a:t>
            </a:r>
          </a:p>
          <a:p>
            <a:pPr eaLnBrk="1" hangingPunct="1"/>
            <a:r>
              <a:rPr lang="en-US" smtClean="0"/>
              <a:t>how many particles travel through an area</a:t>
            </a:r>
            <a:br>
              <a:rPr lang="en-US" smtClean="0"/>
            </a:br>
            <a:r>
              <a:rPr lang="en-US" smtClean="0"/>
              <a:t>in a given time?</a:t>
            </a:r>
          </a:p>
          <a:p>
            <a:pPr eaLnBrk="1" hangingPunct="1"/>
            <a:r>
              <a:rPr lang="en-US" smtClean="0"/>
              <a:t>distance traveled: s = v ∙ t</a:t>
            </a:r>
          </a:p>
        </p:txBody>
      </p:sp>
      <p:sp>
        <p:nvSpPr>
          <p:cNvPr id="5" name="Cube 4"/>
          <p:cNvSpPr>
            <a:spLocks noChangeArrowheads="1"/>
          </p:cNvSpPr>
          <p:nvPr/>
        </p:nvSpPr>
        <p:spPr bwMode="auto">
          <a:xfrm>
            <a:off x="5486400" y="3429000"/>
            <a:ext cx="2160588" cy="2160588"/>
          </a:xfrm>
          <a:prstGeom prst="cube">
            <a:avLst>
              <a:gd name="adj" fmla="val 30421"/>
            </a:avLst>
          </a:prstGeom>
          <a:noFill/>
          <a:ln w="28575"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79" name="Oval 5"/>
          <p:cNvSpPr>
            <a:spLocks noChangeArrowheads="1"/>
          </p:cNvSpPr>
          <p:nvPr/>
        </p:nvSpPr>
        <p:spPr bwMode="auto">
          <a:xfrm>
            <a:off x="6248400" y="3733800"/>
            <a:ext cx="76200" cy="76200"/>
          </a:xfrm>
          <a:prstGeom prst="ellipse">
            <a:avLst/>
          </a:prstGeom>
          <a:solidFill>
            <a:schemeClr val="tx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p>
            <a:endParaRPr lang="en-US"/>
          </a:p>
        </p:txBody>
      </p:sp>
      <p:sp>
        <p:nvSpPr>
          <p:cNvPr id="3080" name="Oval 6"/>
          <p:cNvSpPr>
            <a:spLocks noChangeArrowheads="1"/>
          </p:cNvSpPr>
          <p:nvPr/>
        </p:nvSpPr>
        <p:spPr bwMode="auto">
          <a:xfrm>
            <a:off x="5943600" y="4191000"/>
            <a:ext cx="76200" cy="76200"/>
          </a:xfrm>
          <a:prstGeom prst="ellipse">
            <a:avLst/>
          </a:prstGeom>
          <a:solidFill>
            <a:schemeClr val="tx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p>
            <a:endParaRPr lang="en-US"/>
          </a:p>
        </p:txBody>
      </p:sp>
      <p:sp>
        <p:nvSpPr>
          <p:cNvPr id="3081" name="Oval 7"/>
          <p:cNvSpPr>
            <a:spLocks noChangeArrowheads="1"/>
          </p:cNvSpPr>
          <p:nvPr/>
        </p:nvSpPr>
        <p:spPr bwMode="auto">
          <a:xfrm>
            <a:off x="6400800" y="4191000"/>
            <a:ext cx="76200" cy="76200"/>
          </a:xfrm>
          <a:prstGeom prst="ellipse">
            <a:avLst/>
          </a:prstGeom>
          <a:solidFill>
            <a:schemeClr val="tx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p>
            <a:endParaRPr lang="en-US"/>
          </a:p>
        </p:txBody>
      </p:sp>
      <p:sp>
        <p:nvSpPr>
          <p:cNvPr id="3082" name="Oval 8"/>
          <p:cNvSpPr>
            <a:spLocks noChangeArrowheads="1"/>
          </p:cNvSpPr>
          <p:nvPr/>
        </p:nvSpPr>
        <p:spPr bwMode="auto">
          <a:xfrm>
            <a:off x="6858000" y="3733800"/>
            <a:ext cx="76200" cy="76200"/>
          </a:xfrm>
          <a:prstGeom prst="ellipse">
            <a:avLst/>
          </a:prstGeom>
          <a:solidFill>
            <a:schemeClr val="tx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p>
            <a:endParaRPr lang="en-US"/>
          </a:p>
        </p:txBody>
      </p:sp>
      <p:sp>
        <p:nvSpPr>
          <p:cNvPr id="3083" name="Oval 9"/>
          <p:cNvSpPr>
            <a:spLocks noChangeArrowheads="1"/>
          </p:cNvSpPr>
          <p:nvPr/>
        </p:nvSpPr>
        <p:spPr bwMode="auto">
          <a:xfrm>
            <a:off x="6324600" y="4419600"/>
            <a:ext cx="76200" cy="76200"/>
          </a:xfrm>
          <a:prstGeom prst="ellipse">
            <a:avLst/>
          </a:prstGeom>
          <a:solidFill>
            <a:schemeClr val="tx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p>
            <a:endParaRPr lang="en-US"/>
          </a:p>
        </p:txBody>
      </p:sp>
      <p:sp>
        <p:nvSpPr>
          <p:cNvPr id="3084" name="Oval 10"/>
          <p:cNvSpPr>
            <a:spLocks noChangeArrowheads="1"/>
          </p:cNvSpPr>
          <p:nvPr/>
        </p:nvSpPr>
        <p:spPr bwMode="auto">
          <a:xfrm>
            <a:off x="6629400" y="4648200"/>
            <a:ext cx="76200" cy="76200"/>
          </a:xfrm>
          <a:prstGeom prst="ellipse">
            <a:avLst/>
          </a:prstGeom>
          <a:solidFill>
            <a:schemeClr val="tx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p>
            <a:endParaRPr lang="en-US"/>
          </a:p>
        </p:txBody>
      </p:sp>
      <p:sp>
        <p:nvSpPr>
          <p:cNvPr id="3085" name="Oval 11"/>
          <p:cNvSpPr>
            <a:spLocks noChangeArrowheads="1"/>
          </p:cNvSpPr>
          <p:nvPr/>
        </p:nvSpPr>
        <p:spPr bwMode="auto">
          <a:xfrm>
            <a:off x="7086600" y="4191000"/>
            <a:ext cx="76200" cy="76200"/>
          </a:xfrm>
          <a:prstGeom prst="ellipse">
            <a:avLst/>
          </a:prstGeom>
          <a:solidFill>
            <a:schemeClr val="tx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p>
            <a:endParaRPr lang="en-US"/>
          </a:p>
        </p:txBody>
      </p:sp>
      <p:sp>
        <p:nvSpPr>
          <p:cNvPr id="3086" name="Oval 12"/>
          <p:cNvSpPr>
            <a:spLocks noChangeArrowheads="1"/>
          </p:cNvSpPr>
          <p:nvPr/>
        </p:nvSpPr>
        <p:spPr bwMode="auto">
          <a:xfrm>
            <a:off x="6781800" y="4267200"/>
            <a:ext cx="76200" cy="76200"/>
          </a:xfrm>
          <a:prstGeom prst="ellipse">
            <a:avLst/>
          </a:prstGeom>
          <a:solidFill>
            <a:schemeClr val="tx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p>
            <a:endParaRPr lang="en-US"/>
          </a:p>
        </p:txBody>
      </p:sp>
      <p:sp>
        <p:nvSpPr>
          <p:cNvPr id="3087" name="Oval 13"/>
          <p:cNvSpPr>
            <a:spLocks noChangeArrowheads="1"/>
          </p:cNvSpPr>
          <p:nvPr/>
        </p:nvSpPr>
        <p:spPr bwMode="auto">
          <a:xfrm>
            <a:off x="6400800" y="5105400"/>
            <a:ext cx="76200" cy="76200"/>
          </a:xfrm>
          <a:prstGeom prst="ellipse">
            <a:avLst/>
          </a:prstGeom>
          <a:solidFill>
            <a:schemeClr val="tx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p>
            <a:endParaRPr lang="en-US"/>
          </a:p>
        </p:txBody>
      </p:sp>
      <p:sp>
        <p:nvSpPr>
          <p:cNvPr id="3088" name="Oval 14"/>
          <p:cNvSpPr>
            <a:spLocks noChangeArrowheads="1"/>
          </p:cNvSpPr>
          <p:nvPr/>
        </p:nvSpPr>
        <p:spPr bwMode="auto">
          <a:xfrm>
            <a:off x="6553200" y="3657600"/>
            <a:ext cx="76200" cy="76200"/>
          </a:xfrm>
          <a:prstGeom prst="ellipse">
            <a:avLst/>
          </a:prstGeom>
          <a:solidFill>
            <a:schemeClr val="tx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p>
            <a:endParaRPr lang="en-US"/>
          </a:p>
        </p:txBody>
      </p:sp>
      <p:sp>
        <p:nvSpPr>
          <p:cNvPr id="3089" name="Oval 15"/>
          <p:cNvSpPr>
            <a:spLocks noChangeArrowheads="1"/>
          </p:cNvSpPr>
          <p:nvPr/>
        </p:nvSpPr>
        <p:spPr bwMode="auto">
          <a:xfrm>
            <a:off x="5715000" y="4648200"/>
            <a:ext cx="76200" cy="76200"/>
          </a:xfrm>
          <a:prstGeom prst="ellipse">
            <a:avLst/>
          </a:prstGeom>
          <a:solidFill>
            <a:schemeClr val="tx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p>
            <a:endParaRPr lang="en-US"/>
          </a:p>
        </p:txBody>
      </p:sp>
      <p:sp>
        <p:nvSpPr>
          <p:cNvPr id="3090" name="Oval 16"/>
          <p:cNvSpPr>
            <a:spLocks noChangeArrowheads="1"/>
          </p:cNvSpPr>
          <p:nvPr/>
        </p:nvSpPr>
        <p:spPr bwMode="auto">
          <a:xfrm>
            <a:off x="6019800" y="5029200"/>
            <a:ext cx="76200" cy="76200"/>
          </a:xfrm>
          <a:prstGeom prst="ellipse">
            <a:avLst/>
          </a:prstGeom>
          <a:solidFill>
            <a:schemeClr val="tx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p>
            <a:endParaRPr lang="en-US"/>
          </a:p>
        </p:txBody>
      </p:sp>
      <p:sp>
        <p:nvSpPr>
          <p:cNvPr id="3091" name="Oval 17"/>
          <p:cNvSpPr>
            <a:spLocks noChangeArrowheads="1"/>
          </p:cNvSpPr>
          <p:nvPr/>
        </p:nvSpPr>
        <p:spPr bwMode="auto">
          <a:xfrm>
            <a:off x="7315200" y="4876800"/>
            <a:ext cx="76200" cy="76200"/>
          </a:xfrm>
          <a:prstGeom prst="ellipse">
            <a:avLst/>
          </a:prstGeom>
          <a:solidFill>
            <a:schemeClr val="tx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p>
            <a:endParaRPr lang="en-US"/>
          </a:p>
        </p:txBody>
      </p:sp>
      <p:sp>
        <p:nvSpPr>
          <p:cNvPr id="3092" name="Oval 18"/>
          <p:cNvSpPr>
            <a:spLocks noChangeArrowheads="1"/>
          </p:cNvSpPr>
          <p:nvPr/>
        </p:nvSpPr>
        <p:spPr bwMode="auto">
          <a:xfrm>
            <a:off x="6705600" y="4953000"/>
            <a:ext cx="76200" cy="76200"/>
          </a:xfrm>
          <a:prstGeom prst="ellipse">
            <a:avLst/>
          </a:prstGeom>
          <a:solidFill>
            <a:schemeClr val="tx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p>
            <a:endParaRPr lang="en-US"/>
          </a:p>
        </p:txBody>
      </p:sp>
      <p:sp>
        <p:nvSpPr>
          <p:cNvPr id="22" name="Parallelogram 21"/>
          <p:cNvSpPr>
            <a:spLocks noChangeArrowheads="1"/>
          </p:cNvSpPr>
          <p:nvPr/>
        </p:nvSpPr>
        <p:spPr bwMode="auto">
          <a:xfrm rot="16200000" flipH="1">
            <a:off x="6237287" y="4176713"/>
            <a:ext cx="2155825" cy="660400"/>
          </a:xfrm>
          <a:prstGeom prst="parallelogram">
            <a:avLst>
              <a:gd name="adj" fmla="val 100169"/>
            </a:avLst>
          </a:prstGeom>
          <a:noFill/>
          <a:ln w="3810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aphicFrame>
        <p:nvGraphicFramePr>
          <p:cNvPr id="23" name="Object 3"/>
          <p:cNvGraphicFramePr>
            <a:graphicFrameLocks noChangeAspect="1"/>
          </p:cNvGraphicFramePr>
          <p:nvPr/>
        </p:nvGraphicFramePr>
        <p:xfrm>
          <a:off x="889000" y="3810000"/>
          <a:ext cx="2997200" cy="1498600"/>
        </p:xfrm>
        <a:graphic>
          <a:graphicData uri="http://schemas.openxmlformats.org/presentationml/2006/ole">
            <mc:AlternateContent xmlns:mc="http://schemas.openxmlformats.org/markup-compatibility/2006">
              <mc:Choice xmlns:v="urn:schemas-microsoft-com:vml" Requires="v">
                <p:oleObj spid="_x0000_s3078" name="Equation" r:id="rId3" imgW="1320480" imgH="660240" progId="Equation.3">
                  <p:embed/>
                </p:oleObj>
              </mc:Choice>
              <mc:Fallback>
                <p:oleObj name="Equation" r:id="rId3" imgW="1320480" imgH="66024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9000" y="3810000"/>
                        <a:ext cx="2997200" cy="149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094" name="Cube 24"/>
          <p:cNvSpPr>
            <a:spLocks noChangeArrowheads="1"/>
          </p:cNvSpPr>
          <p:nvPr/>
        </p:nvSpPr>
        <p:spPr bwMode="auto">
          <a:xfrm>
            <a:off x="5486400" y="3429000"/>
            <a:ext cx="2160588" cy="2160588"/>
          </a:xfrm>
          <a:prstGeom prst="cube">
            <a:avLst>
              <a:gd name="adj" fmla="val 30421"/>
            </a:avLst>
          </a:prstGeom>
          <a:noFill/>
          <a:ln w="9525"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7" name="Straight Arrow Connector 26"/>
          <p:cNvCxnSpPr>
            <a:cxnSpLocks noChangeShapeType="1"/>
          </p:cNvCxnSpPr>
          <p:nvPr/>
        </p:nvCxnSpPr>
        <p:spPr bwMode="auto">
          <a:xfrm>
            <a:off x="6248400" y="3200400"/>
            <a:ext cx="1447800" cy="1588"/>
          </a:xfrm>
          <a:prstGeom prst="straightConnector1">
            <a:avLst/>
          </a:prstGeom>
          <a:noFill/>
          <a:ln w="19050" algn="ctr">
            <a:solidFill>
              <a:schemeClr val="tx1"/>
            </a:solidFill>
            <a:round/>
            <a:headEnd/>
            <a:tailEnd type="stealth" w="lg" len="lg"/>
          </a:ln>
          <a:extLst>
            <a:ext uri="{909E8E84-426E-40DD-AFC4-6F175D3DCCD1}">
              <a14:hiddenFill xmlns:a14="http://schemas.microsoft.com/office/drawing/2010/main">
                <a:noFill/>
              </a14:hiddenFill>
            </a:ext>
          </a:extLst>
        </p:spPr>
      </p:cxnSp>
      <p:sp>
        <p:nvSpPr>
          <p:cNvPr id="28" name="Rectangle 27"/>
          <p:cNvSpPr>
            <a:spLocks noChangeArrowheads="1"/>
          </p:cNvSpPr>
          <p:nvPr/>
        </p:nvSpPr>
        <p:spPr bwMode="auto">
          <a:xfrm>
            <a:off x="7696200" y="4114800"/>
            <a:ext cx="4667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solidFill>
                  <a:schemeClr val="accent2"/>
                </a:solidFill>
              </a:rPr>
              <a:t>dA</a:t>
            </a:r>
          </a:p>
        </p:txBody>
      </p:sp>
      <p:graphicFrame>
        <p:nvGraphicFramePr>
          <p:cNvPr id="24" name="Object 4"/>
          <p:cNvGraphicFramePr>
            <a:graphicFrameLocks noChangeAspect="1"/>
          </p:cNvGraphicFramePr>
          <p:nvPr/>
        </p:nvGraphicFramePr>
        <p:xfrm>
          <a:off x="889000" y="5638800"/>
          <a:ext cx="3832225" cy="460375"/>
        </p:xfrm>
        <a:graphic>
          <a:graphicData uri="http://schemas.openxmlformats.org/presentationml/2006/ole">
            <mc:AlternateContent xmlns:mc="http://schemas.openxmlformats.org/markup-compatibility/2006">
              <mc:Choice xmlns:v="urn:schemas-microsoft-com:vml" Requires="v">
                <p:oleObj spid="_x0000_s3079" name="Equation" r:id="rId5" imgW="1688760" imgH="203040" progId="Equation.3">
                  <p:embed/>
                </p:oleObj>
              </mc:Choice>
              <mc:Fallback>
                <p:oleObj name="Equation" r:id="rId5" imgW="1688760" imgH="20304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89000" y="5638800"/>
                        <a:ext cx="3832225" cy="460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0" name="Parallelogram 29"/>
          <p:cNvSpPr>
            <a:spLocks noChangeArrowheads="1"/>
          </p:cNvSpPr>
          <p:nvPr/>
        </p:nvSpPr>
        <p:spPr bwMode="auto">
          <a:xfrm rot="16524312" flipH="1">
            <a:off x="5365619" y="4231750"/>
            <a:ext cx="2222761" cy="555087"/>
          </a:xfrm>
          <a:prstGeom prst="parallelogram">
            <a:avLst>
              <a:gd name="adj" fmla="val 222074"/>
            </a:avLst>
          </a:prstGeom>
          <a:noFill/>
          <a:ln w="3810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1" name="Rectangle 30"/>
          <p:cNvSpPr>
            <a:spLocks noChangeArrowheads="1"/>
          </p:cNvSpPr>
          <p:nvPr/>
        </p:nvSpPr>
        <p:spPr bwMode="auto">
          <a:xfrm>
            <a:off x="7696200" y="3124200"/>
            <a:ext cx="3127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l-GR">
                <a:solidFill>
                  <a:schemeClr val="accent2"/>
                </a:solidFill>
              </a:rPr>
              <a:t>θ</a:t>
            </a:r>
            <a:endParaRPr lang="en-US">
              <a:solidFill>
                <a:schemeClr val="accent2"/>
              </a:solidFill>
            </a:endParaRPr>
          </a:p>
        </p:txBody>
      </p:sp>
      <p:sp>
        <p:nvSpPr>
          <p:cNvPr id="32" name="Oval 31"/>
          <p:cNvSpPr>
            <a:spLocks noChangeArrowheads="1"/>
          </p:cNvSpPr>
          <p:nvPr/>
        </p:nvSpPr>
        <p:spPr bwMode="auto">
          <a:xfrm>
            <a:off x="3352800" y="5486400"/>
            <a:ext cx="877888" cy="685800"/>
          </a:xfrm>
          <a:prstGeom prst="ellipse">
            <a:avLst/>
          </a:prstGeom>
          <a:noFill/>
          <a:ln w="28575"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Tree>
    <p:extLst>
      <p:ext uri="{BB962C8B-B14F-4D97-AF65-F5344CB8AC3E}">
        <p14:creationId xmlns:p14="http://schemas.microsoft.com/office/powerpoint/2010/main" val="163691225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fade">
                                      <p:cBhvr>
                                        <p:cTn id="15" dur="500"/>
                                        <p:tgtEl>
                                          <p:spTgt spid="28"/>
                                        </p:tgtEl>
                                      </p:cBhvr>
                                    </p:animEffect>
                                  </p:childTnLst>
                                </p:cTn>
                              </p:par>
                              <p:par>
                                <p:cTn id="16" presetID="10" presetClass="exit" presetSubtype="0" fill="hold" grpId="0" nodeType="withEffect">
                                  <p:stCondLst>
                                    <p:cond delay="0"/>
                                  </p:stCondLst>
                                  <p:childTnLst>
                                    <p:animEffect transition="out" filter="fade">
                                      <p:cBhvr>
                                        <p:cTn id="17" dur="500"/>
                                        <p:tgtEl>
                                          <p:spTgt spid="5"/>
                                        </p:tgtEl>
                                      </p:cBhvr>
                                    </p:animEffect>
                                    <p:set>
                                      <p:cBhvr>
                                        <p:cTn id="18" dur="1" fill="hold">
                                          <p:stCondLst>
                                            <p:cond delay="499"/>
                                          </p:stCondLst>
                                        </p:cTn>
                                        <p:tgtEl>
                                          <p:spTgt spid="5"/>
                                        </p:tgtEl>
                                        <p:attrNameLst>
                                          <p:attrName>style.visibility</p:attrName>
                                        </p:attrNameLst>
                                      </p:cBhvr>
                                      <p:to>
                                        <p:strVal val="hidden"/>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Effect transition="in" filter="fade">
                                      <p:cBhvr>
                                        <p:cTn id="23" dur="500"/>
                                        <p:tgtEl>
                                          <p:spTgt spid="3">
                                            <p:txEl>
                                              <p:pRg st="2" end="2"/>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23"/>
                                        </p:tgtEl>
                                        <p:attrNameLst>
                                          <p:attrName>style.visibility</p:attrName>
                                        </p:attrNameLst>
                                      </p:cBhvr>
                                      <p:to>
                                        <p:strVal val="visible"/>
                                      </p:to>
                                    </p:set>
                                    <p:animEffect transition="in" filter="fade">
                                      <p:cBhvr>
                                        <p:cTn id="26" dur="500"/>
                                        <p:tgtEl>
                                          <p:spTgt spid="23"/>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10" presetClass="exit" presetSubtype="0" fill="hold" grpId="0" nodeType="clickEffect">
                                  <p:stCondLst>
                                    <p:cond delay="0"/>
                                  </p:stCondLst>
                                  <p:childTnLst>
                                    <p:animEffect transition="out" filter="fade">
                                      <p:cBhvr>
                                        <p:cTn id="30" dur="500"/>
                                        <p:tgtEl>
                                          <p:spTgt spid="22"/>
                                        </p:tgtEl>
                                      </p:cBhvr>
                                    </p:animEffect>
                                    <p:set>
                                      <p:cBhvr>
                                        <p:cTn id="31" dur="1" fill="hold">
                                          <p:stCondLst>
                                            <p:cond delay="499"/>
                                          </p:stCondLst>
                                        </p:cTn>
                                        <p:tgtEl>
                                          <p:spTgt spid="22"/>
                                        </p:tgtEl>
                                        <p:attrNameLst>
                                          <p:attrName>style.visibility</p:attrName>
                                        </p:attrNameLst>
                                      </p:cBhvr>
                                      <p:to>
                                        <p:strVal val="hidden"/>
                                      </p:to>
                                    </p:set>
                                  </p:childTnLst>
                                </p:cTn>
                              </p:par>
                              <p:par>
                                <p:cTn id="32" presetID="10" presetClass="entr" presetSubtype="0" fill="hold" nodeType="withEffect">
                                  <p:stCondLst>
                                    <p:cond delay="0"/>
                                  </p:stCondLst>
                                  <p:childTnLst>
                                    <p:set>
                                      <p:cBhvr>
                                        <p:cTn id="33" dur="1" fill="hold">
                                          <p:stCondLst>
                                            <p:cond delay="0"/>
                                          </p:stCondLst>
                                        </p:cTn>
                                        <p:tgtEl>
                                          <p:spTgt spid="24"/>
                                        </p:tgtEl>
                                        <p:attrNameLst>
                                          <p:attrName>style.visibility</p:attrName>
                                        </p:attrNameLst>
                                      </p:cBhvr>
                                      <p:to>
                                        <p:strVal val="visible"/>
                                      </p:to>
                                    </p:set>
                                    <p:animEffect transition="in" filter="fade">
                                      <p:cBhvr>
                                        <p:cTn id="34" dur="500"/>
                                        <p:tgtEl>
                                          <p:spTgt spid="24"/>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0"/>
                                        </p:tgtEl>
                                        <p:attrNameLst>
                                          <p:attrName>style.visibility</p:attrName>
                                        </p:attrNameLst>
                                      </p:cBhvr>
                                      <p:to>
                                        <p:strVal val="visible"/>
                                      </p:to>
                                    </p:set>
                                    <p:animEffect transition="in" filter="fade">
                                      <p:cBhvr>
                                        <p:cTn id="37" dur="500"/>
                                        <p:tgtEl>
                                          <p:spTgt spid="30"/>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1"/>
                                        </p:tgtEl>
                                        <p:attrNameLst>
                                          <p:attrName>style.visibility</p:attrName>
                                        </p:attrNameLst>
                                      </p:cBhvr>
                                      <p:to>
                                        <p:strVal val="visible"/>
                                      </p:to>
                                    </p:set>
                                    <p:animEffect transition="in" filter="fade">
                                      <p:cBhvr>
                                        <p:cTn id="40" dur="500"/>
                                        <p:tgtEl>
                                          <p:spTgt spid="31"/>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32"/>
                                        </p:tgtEl>
                                        <p:attrNameLst>
                                          <p:attrName>style.visibility</p:attrName>
                                        </p:attrNameLst>
                                      </p:cBhvr>
                                      <p:to>
                                        <p:strVal val="visible"/>
                                      </p:to>
                                    </p:set>
                                    <p:animEffect transition="in" filter="fade">
                                      <p:cBhvr>
                                        <p:cTn id="45"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2" grpId="0" animBg="1"/>
      <p:bldP spid="28" grpId="0"/>
      <p:bldP spid="30" grpId="0" animBg="1"/>
      <p:bldP spid="31" grpId="0"/>
      <p:bldP spid="3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Rectangle 3"/>
          <p:cNvSpPr>
            <a:spLocks noGrp="1" noChangeArrowheads="1"/>
          </p:cNvSpPr>
          <p:nvPr>
            <p:ph idx="1"/>
          </p:nvPr>
        </p:nvSpPr>
        <p:spPr/>
        <p:txBody>
          <a:bodyPr/>
          <a:lstStyle/>
          <a:p>
            <a:pPr eaLnBrk="1" hangingPunct="1"/>
            <a:r>
              <a:rPr lang="en-US" dirty="0" smtClean="0"/>
              <a:t>regular angle in 2D (for a circle):</a:t>
            </a:r>
          </a:p>
          <a:p>
            <a:pPr eaLnBrk="1" hangingPunct="1"/>
            <a:endParaRPr lang="en-US" dirty="0" smtClean="0"/>
          </a:p>
          <a:p>
            <a:pPr eaLnBrk="1" hangingPunct="1"/>
            <a:endParaRPr lang="en-US" dirty="0" smtClean="0"/>
          </a:p>
          <a:p>
            <a:pPr eaLnBrk="1" hangingPunct="1">
              <a:buFontTx/>
              <a:buNone/>
            </a:pPr>
            <a:endParaRPr lang="en-US" dirty="0" smtClean="0"/>
          </a:p>
          <a:p>
            <a:pPr eaLnBrk="1" hangingPunct="1"/>
            <a:r>
              <a:rPr lang="en-US" dirty="0" smtClean="0"/>
              <a:t>solid angle in 3D (for a sphere):</a:t>
            </a:r>
          </a:p>
        </p:txBody>
      </p:sp>
      <p:pic>
        <p:nvPicPr>
          <p:cNvPr id="21" name="Picture 21"/>
          <p:cNvPicPr>
            <a:picLocks noChangeAspect="1" noChangeArrowheads="1"/>
          </p:cNvPicPr>
          <p:nvPr/>
        </p:nvPicPr>
        <p:blipFill>
          <a:blip r:embed="rId3">
            <a:duotone>
              <a:schemeClr val="bg2">
                <a:shade val="45000"/>
                <a:satMod val="135000"/>
              </a:schemeClr>
              <a:prstClr val="white"/>
            </a:duotone>
          </a:blip>
          <a:srcRect/>
          <a:stretch>
            <a:fillRect/>
          </a:stretch>
        </p:blipFill>
        <p:spPr bwMode="auto">
          <a:xfrm>
            <a:off x="1240956" y="4180114"/>
            <a:ext cx="1447800" cy="1447800"/>
          </a:xfrm>
          <a:prstGeom prst="rect">
            <a:avLst/>
          </a:prstGeom>
          <a:noFill/>
          <a:ln w="9525" algn="ctr">
            <a:noFill/>
            <a:miter lim="800000"/>
            <a:headEnd/>
            <a:tailEnd/>
          </a:ln>
        </p:spPr>
      </p:pic>
      <p:sp>
        <p:nvSpPr>
          <p:cNvPr id="4102" name="Rectangle 2"/>
          <p:cNvSpPr>
            <a:spLocks noGrp="1" noChangeArrowheads="1"/>
          </p:cNvSpPr>
          <p:nvPr>
            <p:ph type="title"/>
          </p:nvPr>
        </p:nvSpPr>
        <p:spPr/>
        <p:txBody>
          <a:bodyPr/>
          <a:lstStyle/>
          <a:p>
            <a:pPr eaLnBrk="1" hangingPunct="1"/>
            <a:r>
              <a:rPr lang="en-US" smtClean="0"/>
              <a:t>Recall: Angles and Solid Angles</a:t>
            </a:r>
          </a:p>
        </p:txBody>
      </p:sp>
      <p:sp>
        <p:nvSpPr>
          <p:cNvPr id="4103" name="Oval 5"/>
          <p:cNvSpPr>
            <a:spLocks noChangeArrowheads="1"/>
          </p:cNvSpPr>
          <p:nvPr/>
        </p:nvSpPr>
        <p:spPr bwMode="auto">
          <a:xfrm>
            <a:off x="1246188" y="1931988"/>
            <a:ext cx="1439862" cy="1439862"/>
          </a:xfrm>
          <a:prstGeom prst="ellipse">
            <a:avLst/>
          </a:prstGeom>
          <a:noFill/>
          <a:ln w="3810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 name="Pie 4"/>
          <p:cNvSpPr/>
          <p:nvPr/>
        </p:nvSpPr>
        <p:spPr bwMode="auto">
          <a:xfrm>
            <a:off x="1246188" y="1931988"/>
            <a:ext cx="1439862" cy="1439862"/>
          </a:xfrm>
          <a:prstGeom prst="pie">
            <a:avLst>
              <a:gd name="adj1" fmla="val 0"/>
              <a:gd name="adj2" fmla="val 18442847"/>
            </a:avLst>
          </a:prstGeom>
          <a:noFill/>
          <a:ln w="19050" cap="flat" cmpd="sng" algn="ctr">
            <a:solidFill>
              <a:schemeClr val="tx1"/>
            </a:solidFill>
            <a:prstDash val="solid"/>
            <a:round/>
            <a:headEnd type="none" w="med" len="med"/>
            <a:tailEnd type="none" w="med" len="med"/>
          </a:ln>
          <a:effectLst/>
        </p:spPr>
        <p:txBody>
          <a:bodyPr/>
          <a:lstStyle/>
          <a:p>
            <a:pPr>
              <a:defRPr/>
            </a:pPr>
            <a:endParaRPr lang="en-US"/>
          </a:p>
        </p:txBody>
      </p:sp>
      <p:sp>
        <p:nvSpPr>
          <p:cNvPr id="7" name="Arc 6"/>
          <p:cNvSpPr/>
          <p:nvPr/>
        </p:nvSpPr>
        <p:spPr bwMode="auto">
          <a:xfrm>
            <a:off x="1066800" y="1752600"/>
            <a:ext cx="1800225" cy="1800225"/>
          </a:xfrm>
          <a:prstGeom prst="arc">
            <a:avLst>
              <a:gd name="adj1" fmla="val 18388455"/>
              <a:gd name="adj2" fmla="val 0"/>
            </a:avLst>
          </a:prstGeom>
          <a:noFill/>
          <a:ln w="19050" cap="flat" cmpd="sng" algn="ctr">
            <a:solidFill>
              <a:schemeClr val="tx1"/>
            </a:solidFill>
            <a:prstDash val="solid"/>
            <a:round/>
            <a:headEnd type="stealth" w="lg" len="lg"/>
            <a:tailEnd type="stealth" w="lg" len="lg"/>
          </a:ln>
          <a:effectLst/>
        </p:spPr>
        <p:txBody>
          <a:bodyPr/>
          <a:lstStyle/>
          <a:p>
            <a:pPr>
              <a:defRPr/>
            </a:pPr>
            <a:endParaRPr lang="en-US"/>
          </a:p>
        </p:txBody>
      </p:sp>
      <p:sp>
        <p:nvSpPr>
          <p:cNvPr id="8" name="Rectangle 7"/>
          <p:cNvSpPr>
            <a:spLocks noChangeArrowheads="1"/>
          </p:cNvSpPr>
          <p:nvPr/>
        </p:nvSpPr>
        <p:spPr bwMode="auto">
          <a:xfrm>
            <a:off x="2328863" y="2590800"/>
            <a:ext cx="26193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solidFill>
                  <a:schemeClr val="accent2"/>
                </a:solidFill>
              </a:rPr>
              <a:t>r</a:t>
            </a:r>
          </a:p>
        </p:txBody>
      </p:sp>
      <p:sp>
        <p:nvSpPr>
          <p:cNvPr id="9" name="Arc 8"/>
          <p:cNvSpPr/>
          <p:nvPr/>
        </p:nvSpPr>
        <p:spPr bwMode="auto">
          <a:xfrm>
            <a:off x="1606550" y="2292350"/>
            <a:ext cx="720725" cy="720725"/>
          </a:xfrm>
          <a:prstGeom prst="arc">
            <a:avLst>
              <a:gd name="adj1" fmla="val 18388455"/>
              <a:gd name="adj2" fmla="val 0"/>
            </a:avLst>
          </a:prstGeom>
          <a:noFill/>
          <a:ln w="19050" cap="flat" cmpd="sng" algn="ctr">
            <a:solidFill>
              <a:schemeClr val="tx1"/>
            </a:solidFill>
            <a:prstDash val="solid"/>
            <a:round/>
            <a:headEnd type="none" w="med" len="med"/>
            <a:tailEnd type="none" w="med" len="med"/>
          </a:ln>
          <a:effectLst/>
        </p:spPr>
        <p:txBody>
          <a:bodyPr/>
          <a:lstStyle/>
          <a:p>
            <a:pPr>
              <a:defRPr/>
            </a:pPr>
            <a:endParaRPr lang="en-US"/>
          </a:p>
        </p:txBody>
      </p:sp>
      <p:sp>
        <p:nvSpPr>
          <p:cNvPr id="10" name="Rectangle 9"/>
          <p:cNvSpPr>
            <a:spLocks noChangeArrowheads="1"/>
          </p:cNvSpPr>
          <p:nvPr/>
        </p:nvSpPr>
        <p:spPr bwMode="auto">
          <a:xfrm>
            <a:off x="2243138" y="2271713"/>
            <a:ext cx="3127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l-GR">
                <a:solidFill>
                  <a:schemeClr val="accent2"/>
                </a:solidFill>
              </a:rPr>
              <a:t>θ</a:t>
            </a:r>
            <a:endParaRPr lang="en-US">
              <a:solidFill>
                <a:schemeClr val="accent2"/>
              </a:solidFill>
            </a:endParaRPr>
          </a:p>
        </p:txBody>
      </p:sp>
      <p:sp>
        <p:nvSpPr>
          <p:cNvPr id="11" name="Rectangle 10"/>
          <p:cNvSpPr>
            <a:spLocks noChangeArrowheads="1"/>
          </p:cNvSpPr>
          <p:nvPr/>
        </p:nvSpPr>
        <p:spPr bwMode="auto">
          <a:xfrm>
            <a:off x="2743200" y="1981200"/>
            <a:ext cx="3381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solidFill>
                  <a:schemeClr val="accent2"/>
                </a:solidFill>
              </a:rPr>
              <a:t>S</a:t>
            </a:r>
          </a:p>
        </p:txBody>
      </p:sp>
      <p:graphicFrame>
        <p:nvGraphicFramePr>
          <p:cNvPr id="159749" name="Object 3"/>
          <p:cNvGraphicFramePr>
            <a:graphicFrameLocks noChangeAspect="1"/>
          </p:cNvGraphicFramePr>
          <p:nvPr/>
        </p:nvGraphicFramePr>
        <p:xfrm>
          <a:off x="3352800" y="1905000"/>
          <a:ext cx="950913" cy="893763"/>
        </p:xfrm>
        <a:graphic>
          <a:graphicData uri="http://schemas.openxmlformats.org/presentationml/2006/ole">
            <mc:AlternateContent xmlns:mc="http://schemas.openxmlformats.org/markup-compatibility/2006">
              <mc:Choice xmlns:v="urn:schemas-microsoft-com:vml" Requires="v">
                <p:oleObj spid="_x0000_s4102" name="Equation" r:id="rId4" imgW="419040" imgH="393480" progId="Equation.3">
                  <p:embed/>
                </p:oleObj>
              </mc:Choice>
              <mc:Fallback>
                <p:oleObj name="Equation" r:id="rId4" imgW="419040" imgH="39348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52800" y="1905000"/>
                        <a:ext cx="950913" cy="8937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3" name="Oval 12"/>
          <p:cNvSpPr>
            <a:spLocks noChangeArrowheads="1"/>
          </p:cNvSpPr>
          <p:nvPr/>
        </p:nvSpPr>
        <p:spPr bwMode="auto">
          <a:xfrm>
            <a:off x="1246188" y="4171950"/>
            <a:ext cx="1439862" cy="1439863"/>
          </a:xfrm>
          <a:prstGeom prst="ellipse">
            <a:avLst/>
          </a:prstGeom>
          <a:noFill/>
          <a:ln w="3810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6" name="Rectangle 15"/>
          <p:cNvSpPr>
            <a:spLocks noChangeArrowheads="1"/>
          </p:cNvSpPr>
          <p:nvPr/>
        </p:nvSpPr>
        <p:spPr bwMode="auto">
          <a:xfrm>
            <a:off x="2162175" y="4733925"/>
            <a:ext cx="2619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solidFill>
                  <a:schemeClr val="accent2"/>
                </a:solidFill>
              </a:rPr>
              <a:t>r</a:t>
            </a:r>
          </a:p>
        </p:txBody>
      </p:sp>
      <p:sp>
        <p:nvSpPr>
          <p:cNvPr id="17" name="Arc 16"/>
          <p:cNvSpPr/>
          <p:nvPr/>
        </p:nvSpPr>
        <p:spPr bwMode="auto">
          <a:xfrm>
            <a:off x="1787525" y="4711700"/>
            <a:ext cx="358775" cy="358775"/>
          </a:xfrm>
          <a:prstGeom prst="arc">
            <a:avLst>
              <a:gd name="adj1" fmla="val 18438189"/>
              <a:gd name="adj2" fmla="val 20882928"/>
            </a:avLst>
          </a:prstGeom>
          <a:noFill/>
          <a:ln w="19050" cap="flat" cmpd="sng" algn="ctr">
            <a:solidFill>
              <a:schemeClr val="tx1"/>
            </a:solidFill>
            <a:prstDash val="solid"/>
            <a:round/>
            <a:headEnd type="none" w="med" len="med"/>
            <a:tailEnd type="none" w="med" len="med"/>
          </a:ln>
          <a:effectLst/>
        </p:spPr>
        <p:txBody>
          <a:bodyPr/>
          <a:lstStyle/>
          <a:p>
            <a:pPr>
              <a:defRPr/>
            </a:pPr>
            <a:endParaRPr lang="en-US"/>
          </a:p>
        </p:txBody>
      </p:sp>
      <p:sp>
        <p:nvSpPr>
          <p:cNvPr id="18" name="Rectangle 17"/>
          <p:cNvSpPr>
            <a:spLocks noChangeArrowheads="1"/>
          </p:cNvSpPr>
          <p:nvPr/>
        </p:nvSpPr>
        <p:spPr bwMode="auto">
          <a:xfrm>
            <a:off x="2043113" y="4557713"/>
            <a:ext cx="344487"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l-GR" sz="1600">
                <a:solidFill>
                  <a:schemeClr val="accent2"/>
                </a:solidFill>
              </a:rPr>
              <a:t>ω</a:t>
            </a:r>
            <a:endParaRPr lang="en-US" sz="1600">
              <a:solidFill>
                <a:schemeClr val="accent2"/>
              </a:solidFill>
            </a:endParaRPr>
          </a:p>
        </p:txBody>
      </p:sp>
      <p:sp>
        <p:nvSpPr>
          <p:cNvPr id="19" name="Rectangle 18"/>
          <p:cNvSpPr>
            <a:spLocks noChangeArrowheads="1"/>
          </p:cNvSpPr>
          <p:nvPr/>
        </p:nvSpPr>
        <p:spPr bwMode="auto">
          <a:xfrm>
            <a:off x="2233613" y="4438650"/>
            <a:ext cx="33813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solidFill>
                  <a:schemeClr val="accent2"/>
                </a:solidFill>
              </a:rPr>
              <a:t>S</a:t>
            </a:r>
          </a:p>
        </p:txBody>
      </p:sp>
      <p:cxnSp>
        <p:nvCxnSpPr>
          <p:cNvPr id="24" name="Straight Connector 23"/>
          <p:cNvCxnSpPr>
            <a:cxnSpLocks noChangeShapeType="1"/>
          </p:cNvCxnSpPr>
          <p:nvPr/>
        </p:nvCxnSpPr>
        <p:spPr bwMode="auto">
          <a:xfrm rot="5400000">
            <a:off x="1943100" y="4533900"/>
            <a:ext cx="381000" cy="304800"/>
          </a:xfrm>
          <a:prstGeom prst="line">
            <a:avLst/>
          </a:prstGeom>
          <a:noFill/>
          <a:ln w="19050" algn="ctr">
            <a:solidFill>
              <a:schemeClr val="tx1"/>
            </a:solidFill>
            <a:round/>
            <a:headEnd/>
            <a:tailEnd/>
          </a:ln>
          <a:extLst>
            <a:ext uri="{909E8E84-426E-40DD-AFC4-6F175D3DCCD1}">
              <a14:hiddenFill xmlns:a14="http://schemas.microsoft.com/office/drawing/2010/main">
                <a:noFill/>
              </a14:hiddenFill>
            </a:ext>
          </a:extLst>
        </p:spPr>
      </p:cxnSp>
      <p:cxnSp>
        <p:nvCxnSpPr>
          <p:cNvPr id="29" name="Straight Connector 28"/>
          <p:cNvCxnSpPr>
            <a:cxnSpLocks noChangeShapeType="1"/>
          </p:cNvCxnSpPr>
          <p:nvPr/>
        </p:nvCxnSpPr>
        <p:spPr bwMode="auto">
          <a:xfrm flipV="1">
            <a:off x="1981200" y="4800600"/>
            <a:ext cx="457200" cy="76200"/>
          </a:xfrm>
          <a:prstGeom prst="line">
            <a:avLst/>
          </a:prstGeom>
          <a:noFill/>
          <a:ln w="19050" algn="ctr">
            <a:solidFill>
              <a:schemeClr val="tx1"/>
            </a:solidFill>
            <a:round/>
            <a:headEnd/>
            <a:tailEnd/>
          </a:ln>
          <a:extLst>
            <a:ext uri="{909E8E84-426E-40DD-AFC4-6F175D3DCCD1}">
              <a14:hiddenFill xmlns:a14="http://schemas.microsoft.com/office/drawing/2010/main">
                <a:noFill/>
              </a14:hiddenFill>
            </a:ext>
          </a:extLst>
        </p:spPr>
      </p:cxnSp>
      <p:sp>
        <p:nvSpPr>
          <p:cNvPr id="34" name="Oval 33"/>
          <p:cNvSpPr>
            <a:spLocks noChangeArrowheads="1"/>
          </p:cNvSpPr>
          <p:nvPr/>
        </p:nvSpPr>
        <p:spPr bwMode="auto">
          <a:xfrm rot="3789365">
            <a:off x="2213769" y="4512469"/>
            <a:ext cx="373062" cy="234950"/>
          </a:xfrm>
          <a:prstGeom prst="ellipse">
            <a:avLst/>
          </a:prstGeom>
          <a:noFill/>
          <a:ln w="1905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aphicFrame>
        <p:nvGraphicFramePr>
          <p:cNvPr id="2" name="Object 7"/>
          <p:cNvGraphicFramePr>
            <a:graphicFrameLocks noChangeAspect="1"/>
          </p:cNvGraphicFramePr>
          <p:nvPr/>
        </p:nvGraphicFramePr>
        <p:xfrm>
          <a:off x="3352800" y="4364038"/>
          <a:ext cx="1095375" cy="893762"/>
        </p:xfrm>
        <a:graphic>
          <a:graphicData uri="http://schemas.openxmlformats.org/presentationml/2006/ole">
            <mc:AlternateContent xmlns:mc="http://schemas.openxmlformats.org/markup-compatibility/2006">
              <mc:Choice xmlns:v="urn:schemas-microsoft-com:vml" Requires="v">
                <p:oleObj spid="_x0000_s4103" name="Equation" r:id="rId6" imgW="482400" imgH="393480" progId="Equation.3">
                  <p:embed/>
                </p:oleObj>
              </mc:Choice>
              <mc:Fallback>
                <p:oleObj name="Equation" r:id="rId6" imgW="482400" imgH="39348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52800" y="4364038"/>
                        <a:ext cx="1095375" cy="8937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80476583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0"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par>
                                <p:cTn id="24" presetID="10" presetClass="entr" presetSubtype="0" fill="hold" nodeType="with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500"/>
                                        <p:tgtEl>
                                          <p:spTgt spid="7"/>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10" presetClass="entr" presetSubtype="0" fill="hold" nodeType="clickEffect">
                                  <p:stCondLst>
                                    <p:cond delay="0"/>
                                  </p:stCondLst>
                                  <p:childTnLst>
                                    <p:set>
                                      <p:cBhvr>
                                        <p:cTn id="30" dur="1" fill="hold">
                                          <p:stCondLst>
                                            <p:cond delay="0"/>
                                          </p:stCondLst>
                                        </p:cTn>
                                        <p:tgtEl>
                                          <p:spTgt spid="159749"/>
                                        </p:tgtEl>
                                        <p:attrNameLst>
                                          <p:attrName>style.visibility</p:attrName>
                                        </p:attrNameLst>
                                      </p:cBhvr>
                                      <p:to>
                                        <p:strVal val="visible"/>
                                      </p:to>
                                    </p:set>
                                    <p:animEffect transition="in" filter="fade">
                                      <p:cBhvr>
                                        <p:cTn id="31" dur="500"/>
                                        <p:tgtEl>
                                          <p:spTgt spid="159749"/>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10" presetClass="entr" presetSubtype="0" fill="hold" nodeType="clickEffect">
                                  <p:stCondLst>
                                    <p:cond delay="0"/>
                                  </p:stCondLst>
                                  <p:childTnLst>
                                    <p:set>
                                      <p:cBhvr>
                                        <p:cTn id="35" dur="1" fill="hold">
                                          <p:stCondLst>
                                            <p:cond delay="0"/>
                                          </p:stCondLst>
                                        </p:cTn>
                                        <p:tgtEl>
                                          <p:spTgt spid="24579">
                                            <p:txEl>
                                              <p:pRg st="4" end="4"/>
                                            </p:txEl>
                                          </p:spTgt>
                                        </p:tgtEl>
                                        <p:attrNameLst>
                                          <p:attrName>style.visibility</p:attrName>
                                        </p:attrNameLst>
                                      </p:cBhvr>
                                      <p:to>
                                        <p:strVal val="visible"/>
                                      </p:to>
                                    </p:set>
                                    <p:animEffect transition="in" filter="fade">
                                      <p:cBhvr>
                                        <p:cTn id="36" dur="500"/>
                                        <p:tgtEl>
                                          <p:spTgt spid="24579">
                                            <p:txEl>
                                              <p:pRg st="4" end="4"/>
                                            </p:txEl>
                                          </p:spTgt>
                                        </p:tgtEl>
                                      </p:cBhvr>
                                    </p:animEffect>
                                  </p:childTnLst>
                                </p:cTn>
                              </p:par>
                              <p:par>
                                <p:cTn id="37" presetID="10" presetClass="entr" presetSubtype="0" fill="hold" nodeType="withEffect">
                                  <p:stCondLst>
                                    <p:cond delay="0"/>
                                  </p:stCondLst>
                                  <p:childTnLst>
                                    <p:set>
                                      <p:cBhvr>
                                        <p:cTn id="38" dur="1" fill="hold">
                                          <p:stCondLst>
                                            <p:cond delay="0"/>
                                          </p:stCondLst>
                                        </p:cTn>
                                        <p:tgtEl>
                                          <p:spTgt spid="21"/>
                                        </p:tgtEl>
                                        <p:attrNameLst>
                                          <p:attrName>style.visibility</p:attrName>
                                        </p:attrNameLst>
                                      </p:cBhvr>
                                      <p:to>
                                        <p:strVal val="visible"/>
                                      </p:to>
                                    </p:set>
                                    <p:animEffect transition="in" filter="fade">
                                      <p:cBhvr>
                                        <p:cTn id="39" dur="500"/>
                                        <p:tgtEl>
                                          <p:spTgt spid="21"/>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500"/>
                                        <p:tgtEl>
                                          <p:spTgt spid="13"/>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10" presetClass="entr" presetSubtype="0" fill="hold" nodeType="clickEffect">
                                  <p:stCondLst>
                                    <p:cond delay="0"/>
                                  </p:stCondLst>
                                  <p:childTnLst>
                                    <p:set>
                                      <p:cBhvr>
                                        <p:cTn id="46" dur="1" fill="hold">
                                          <p:stCondLst>
                                            <p:cond delay="0"/>
                                          </p:stCondLst>
                                        </p:cTn>
                                        <p:tgtEl>
                                          <p:spTgt spid="24"/>
                                        </p:tgtEl>
                                        <p:attrNameLst>
                                          <p:attrName>style.visibility</p:attrName>
                                        </p:attrNameLst>
                                      </p:cBhvr>
                                      <p:to>
                                        <p:strVal val="visible"/>
                                      </p:to>
                                    </p:set>
                                    <p:animEffect transition="in" filter="fade">
                                      <p:cBhvr>
                                        <p:cTn id="47" dur="500"/>
                                        <p:tgtEl>
                                          <p:spTgt spid="24"/>
                                        </p:tgtEl>
                                      </p:cBhvr>
                                    </p:animEffect>
                                  </p:childTnLst>
                                </p:cTn>
                              </p:par>
                              <p:par>
                                <p:cTn id="48" presetID="10" presetClass="entr" presetSubtype="0" fill="hold" nodeType="withEffect">
                                  <p:stCondLst>
                                    <p:cond delay="0"/>
                                  </p:stCondLst>
                                  <p:childTnLst>
                                    <p:set>
                                      <p:cBhvr>
                                        <p:cTn id="49" dur="1" fill="hold">
                                          <p:stCondLst>
                                            <p:cond delay="0"/>
                                          </p:stCondLst>
                                        </p:cTn>
                                        <p:tgtEl>
                                          <p:spTgt spid="29"/>
                                        </p:tgtEl>
                                        <p:attrNameLst>
                                          <p:attrName>style.visibility</p:attrName>
                                        </p:attrNameLst>
                                      </p:cBhvr>
                                      <p:to>
                                        <p:strVal val="visible"/>
                                      </p:to>
                                    </p:set>
                                    <p:animEffect transition="in" filter="fade">
                                      <p:cBhvr>
                                        <p:cTn id="50" dur="500"/>
                                        <p:tgtEl>
                                          <p:spTgt spid="29"/>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6"/>
                                        </p:tgtEl>
                                        <p:attrNameLst>
                                          <p:attrName>style.visibility</p:attrName>
                                        </p:attrNameLst>
                                      </p:cBhvr>
                                      <p:to>
                                        <p:strVal val="visible"/>
                                      </p:to>
                                    </p:set>
                                    <p:animEffect transition="in" filter="fade">
                                      <p:cBhvr>
                                        <p:cTn id="53" dur="500"/>
                                        <p:tgtEl>
                                          <p:spTgt spid="16"/>
                                        </p:tgtEl>
                                      </p:cBhvr>
                                    </p:animEffect>
                                  </p:childTnLst>
                                </p:cTn>
                              </p:par>
                            </p:childTnLst>
                          </p:cTn>
                        </p:par>
                      </p:childTnLst>
                    </p:cTn>
                  </p:par>
                  <p:par>
                    <p:cTn id="54" fill="hold" nodeType="clickPar">
                      <p:stCondLst>
                        <p:cond delay="indefinite"/>
                      </p:stCondLst>
                      <p:childTnLst>
                        <p:par>
                          <p:cTn id="55" fill="hold" nodeType="withGroup">
                            <p:stCondLst>
                              <p:cond delay="0"/>
                            </p:stCondLst>
                            <p:childTnLst>
                              <p:par>
                                <p:cTn id="56" presetID="10" presetClass="entr" presetSubtype="0" fill="hold" nodeType="clickEffect">
                                  <p:stCondLst>
                                    <p:cond delay="0"/>
                                  </p:stCondLst>
                                  <p:childTnLst>
                                    <p:set>
                                      <p:cBhvr>
                                        <p:cTn id="57" dur="1" fill="hold">
                                          <p:stCondLst>
                                            <p:cond delay="0"/>
                                          </p:stCondLst>
                                        </p:cTn>
                                        <p:tgtEl>
                                          <p:spTgt spid="17"/>
                                        </p:tgtEl>
                                        <p:attrNameLst>
                                          <p:attrName>style.visibility</p:attrName>
                                        </p:attrNameLst>
                                      </p:cBhvr>
                                      <p:to>
                                        <p:strVal val="visible"/>
                                      </p:to>
                                    </p:set>
                                    <p:animEffect transition="in" filter="fade">
                                      <p:cBhvr>
                                        <p:cTn id="58" dur="500"/>
                                        <p:tgtEl>
                                          <p:spTgt spid="17"/>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8"/>
                                        </p:tgtEl>
                                        <p:attrNameLst>
                                          <p:attrName>style.visibility</p:attrName>
                                        </p:attrNameLst>
                                      </p:cBhvr>
                                      <p:to>
                                        <p:strVal val="visible"/>
                                      </p:to>
                                    </p:set>
                                    <p:animEffect transition="in" filter="fade">
                                      <p:cBhvr>
                                        <p:cTn id="61" dur="500"/>
                                        <p:tgtEl>
                                          <p:spTgt spid="18"/>
                                        </p:tgtEl>
                                      </p:cBhvr>
                                    </p:animEffect>
                                  </p:childTnLst>
                                </p:cTn>
                              </p:par>
                            </p:childTnLst>
                          </p:cTn>
                        </p:par>
                      </p:childTnLst>
                    </p:cTn>
                  </p:par>
                  <p:par>
                    <p:cTn id="62" fill="hold" nodeType="clickPar">
                      <p:stCondLst>
                        <p:cond delay="indefinite"/>
                      </p:stCondLst>
                      <p:childTnLst>
                        <p:par>
                          <p:cTn id="63" fill="hold" nodeType="withGroup">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34"/>
                                        </p:tgtEl>
                                        <p:attrNameLst>
                                          <p:attrName>style.visibility</p:attrName>
                                        </p:attrNameLst>
                                      </p:cBhvr>
                                      <p:to>
                                        <p:strVal val="visible"/>
                                      </p:to>
                                    </p:set>
                                    <p:animEffect transition="in" filter="fade">
                                      <p:cBhvr>
                                        <p:cTn id="66" dur="500"/>
                                        <p:tgtEl>
                                          <p:spTgt spid="34"/>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19"/>
                                        </p:tgtEl>
                                        <p:attrNameLst>
                                          <p:attrName>style.visibility</p:attrName>
                                        </p:attrNameLst>
                                      </p:cBhvr>
                                      <p:to>
                                        <p:strVal val="visible"/>
                                      </p:to>
                                    </p:set>
                                    <p:animEffect transition="in" filter="fade">
                                      <p:cBhvr>
                                        <p:cTn id="69" dur="500"/>
                                        <p:tgtEl>
                                          <p:spTgt spid="19"/>
                                        </p:tgtEl>
                                      </p:cBhvr>
                                    </p:animEffect>
                                  </p:childTnLst>
                                </p:cTn>
                              </p:par>
                            </p:childTnLst>
                          </p:cTn>
                        </p:par>
                      </p:childTnLst>
                    </p:cTn>
                  </p:par>
                  <p:par>
                    <p:cTn id="70" fill="hold" nodeType="clickPar">
                      <p:stCondLst>
                        <p:cond delay="indefinite"/>
                      </p:stCondLst>
                      <p:childTnLst>
                        <p:par>
                          <p:cTn id="71" fill="hold" nodeType="withGroup">
                            <p:stCondLst>
                              <p:cond delay="0"/>
                            </p:stCondLst>
                            <p:childTnLst>
                              <p:par>
                                <p:cTn id="72" presetID="10" presetClass="entr" presetSubtype="0" fill="hold" nodeType="clickEffect">
                                  <p:stCondLst>
                                    <p:cond delay="0"/>
                                  </p:stCondLst>
                                  <p:childTnLst>
                                    <p:set>
                                      <p:cBhvr>
                                        <p:cTn id="73" dur="1" fill="hold">
                                          <p:stCondLst>
                                            <p:cond delay="0"/>
                                          </p:stCondLst>
                                        </p:cTn>
                                        <p:tgtEl>
                                          <p:spTgt spid="2"/>
                                        </p:tgtEl>
                                        <p:attrNameLst>
                                          <p:attrName>style.visibility</p:attrName>
                                        </p:attrNameLst>
                                      </p:cBhvr>
                                      <p:to>
                                        <p:strVal val="visible"/>
                                      </p:to>
                                    </p:set>
                                    <p:animEffect transition="in" filter="fade">
                                      <p:cBhvr>
                                        <p:cTn id="7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1" grpId="0"/>
      <p:bldP spid="13" grpId="0" animBg="1"/>
      <p:bldP spid="16" grpId="0"/>
      <p:bldP spid="18" grpId="0"/>
      <p:bldP spid="19" grpId="0"/>
      <p:bldP spid="3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6" name="Rectangle 2"/>
          <p:cNvSpPr>
            <a:spLocks noGrp="1" noChangeArrowheads="1"/>
          </p:cNvSpPr>
          <p:nvPr>
            <p:ph type="title"/>
          </p:nvPr>
        </p:nvSpPr>
        <p:spPr/>
        <p:txBody>
          <a:bodyPr/>
          <a:lstStyle/>
          <a:p>
            <a:pPr eaLnBrk="1" hangingPunct="1"/>
            <a:r>
              <a:rPr lang="en-CA" smtClean="0"/>
              <a:t>Looking at Light Propagation</a:t>
            </a:r>
            <a:endParaRPr lang="en-US" smtClean="0"/>
          </a:p>
        </p:txBody>
      </p:sp>
      <p:sp>
        <p:nvSpPr>
          <p:cNvPr id="5127" name="Rectangle 3"/>
          <p:cNvSpPr>
            <a:spLocks noGrp="1" noChangeArrowheads="1"/>
          </p:cNvSpPr>
          <p:nvPr>
            <p:ph idx="1"/>
          </p:nvPr>
        </p:nvSpPr>
        <p:spPr/>
        <p:txBody>
          <a:bodyPr/>
          <a:lstStyle/>
          <a:p>
            <a:pPr eaLnBrk="1" hangingPunct="1"/>
            <a:r>
              <a:rPr lang="en-CA" smtClean="0"/>
              <a:t>energy of a photon</a:t>
            </a:r>
            <a:br>
              <a:rPr lang="en-CA" smtClean="0"/>
            </a:br>
            <a:r>
              <a:rPr lang="en-CA" smtClean="0"/>
              <a:t>(using Planck’s constant h):</a:t>
            </a:r>
          </a:p>
          <a:p>
            <a:pPr eaLnBrk="1" hangingPunct="1"/>
            <a:r>
              <a:rPr lang="en-CA" smtClean="0"/>
              <a:t>energy of many photons:</a:t>
            </a:r>
          </a:p>
          <a:p>
            <a:pPr eaLnBrk="1" hangingPunct="1"/>
            <a:endParaRPr lang="en-CA" smtClean="0"/>
          </a:p>
          <a:p>
            <a:pPr eaLnBrk="1" hangingPunct="1"/>
            <a:endParaRPr lang="en-CA" sz="1800" smtClean="0"/>
          </a:p>
          <a:p>
            <a:pPr eaLnBrk="1" hangingPunct="1"/>
            <a:r>
              <a:rPr lang="en-CA" smtClean="0"/>
              <a:t>light coming from</a:t>
            </a:r>
            <a:br>
              <a:rPr lang="en-CA" smtClean="0"/>
            </a:br>
            <a:r>
              <a:rPr lang="en-CA" smtClean="0"/>
              <a:t>one direction:</a:t>
            </a:r>
            <a:br>
              <a:rPr lang="en-CA" smtClean="0"/>
            </a:br>
            <a:endParaRPr lang="en-CA" sz="1600" smtClean="0"/>
          </a:p>
          <a:p>
            <a:pPr eaLnBrk="1" hangingPunct="1"/>
            <a:r>
              <a:rPr lang="en-CA" smtClean="0"/>
              <a:t>total light </a:t>
            </a:r>
            <a:r>
              <a:rPr lang="en-CA" b="1" smtClean="0"/>
              <a:t>effective</a:t>
            </a:r>
            <a:r>
              <a:rPr lang="en-CA" smtClean="0"/>
              <a:t/>
            </a:r>
            <a:br>
              <a:rPr lang="en-CA" smtClean="0"/>
            </a:br>
            <a:r>
              <a:rPr lang="en-CA" smtClean="0"/>
              <a:t>at one position</a:t>
            </a:r>
          </a:p>
          <a:p>
            <a:pPr eaLnBrk="1" hangingPunct="1"/>
            <a:endParaRPr lang="en-CA" smtClean="0"/>
          </a:p>
        </p:txBody>
      </p:sp>
      <p:graphicFrame>
        <p:nvGraphicFramePr>
          <p:cNvPr id="159749" name="Object 3"/>
          <p:cNvGraphicFramePr>
            <a:graphicFrameLocks noChangeAspect="1"/>
          </p:cNvGraphicFramePr>
          <p:nvPr/>
        </p:nvGraphicFramePr>
        <p:xfrm>
          <a:off x="5943600" y="1163638"/>
          <a:ext cx="2219325" cy="893762"/>
        </p:xfrm>
        <a:graphic>
          <a:graphicData uri="http://schemas.openxmlformats.org/presentationml/2006/ole">
            <mc:AlternateContent xmlns:mc="http://schemas.openxmlformats.org/markup-compatibility/2006">
              <mc:Choice xmlns:v="urn:schemas-microsoft-com:vml" Requires="v">
                <p:oleObj spid="_x0000_s5130" name="Equation" r:id="rId3" imgW="977760" imgH="393480" progId="Equation.3">
                  <p:embed/>
                </p:oleObj>
              </mc:Choice>
              <mc:Fallback>
                <p:oleObj name="Equation" r:id="rId3" imgW="977760" imgH="39348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43600" y="1163638"/>
                        <a:ext cx="2219325" cy="8937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 name="Object 5"/>
          <p:cNvGraphicFramePr>
            <a:graphicFrameLocks noChangeAspect="1"/>
          </p:cNvGraphicFramePr>
          <p:nvPr/>
        </p:nvGraphicFramePr>
        <p:xfrm>
          <a:off x="914400" y="2687638"/>
          <a:ext cx="3430588" cy="893762"/>
        </p:xfrm>
        <a:graphic>
          <a:graphicData uri="http://schemas.openxmlformats.org/presentationml/2006/ole">
            <mc:AlternateContent xmlns:mc="http://schemas.openxmlformats.org/markup-compatibility/2006">
              <mc:Choice xmlns:v="urn:schemas-microsoft-com:vml" Requires="v">
                <p:oleObj spid="_x0000_s5131" name="Equation" r:id="rId5" imgW="1511280" imgH="393480" progId="Equation.3">
                  <p:embed/>
                </p:oleObj>
              </mc:Choice>
              <mc:Fallback>
                <p:oleObj name="Equation" r:id="rId5" imgW="1511280" imgH="39348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4400" y="2687638"/>
                        <a:ext cx="3430588" cy="8937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128" name="Rectangle 8"/>
          <p:cNvSpPr>
            <a:spLocks noChangeArrowheads="1"/>
          </p:cNvSpPr>
          <p:nvPr/>
        </p:nvSpPr>
        <p:spPr bwMode="auto">
          <a:xfrm>
            <a:off x="4876800" y="2895600"/>
            <a:ext cx="324961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CA">
                <a:solidFill>
                  <a:schemeClr val="accent2"/>
                </a:solidFill>
              </a:rPr>
              <a:t>for given </a:t>
            </a:r>
            <a:r>
              <a:rPr lang="el-GR">
                <a:solidFill>
                  <a:schemeClr val="accent2"/>
                </a:solidFill>
              </a:rPr>
              <a:t>λ</a:t>
            </a:r>
            <a:r>
              <a:rPr lang="en-US">
                <a:solidFill>
                  <a:schemeClr val="accent2"/>
                </a:solidFill>
              </a:rPr>
              <a:t> and given direction</a:t>
            </a:r>
          </a:p>
        </p:txBody>
      </p:sp>
      <p:graphicFrame>
        <p:nvGraphicFramePr>
          <p:cNvPr id="3" name="Object 6"/>
          <p:cNvGraphicFramePr>
            <a:graphicFrameLocks noChangeAspect="1"/>
          </p:cNvGraphicFramePr>
          <p:nvPr/>
        </p:nvGraphicFramePr>
        <p:xfrm>
          <a:off x="4630738" y="3581400"/>
          <a:ext cx="3979862" cy="893763"/>
        </p:xfrm>
        <a:graphic>
          <a:graphicData uri="http://schemas.openxmlformats.org/presentationml/2006/ole">
            <mc:AlternateContent xmlns:mc="http://schemas.openxmlformats.org/markup-compatibility/2006">
              <mc:Choice xmlns:v="urn:schemas-microsoft-com:vml" Requires="v">
                <p:oleObj spid="_x0000_s5132" name="Equation" r:id="rId7" imgW="1752480" imgH="393480" progId="Equation.3">
                  <p:embed/>
                </p:oleObj>
              </mc:Choice>
              <mc:Fallback>
                <p:oleObj name="Equation" r:id="rId7" imgW="1752480" imgH="39348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30738" y="3581400"/>
                        <a:ext cx="3979862" cy="8937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 name="Object 9"/>
          <p:cNvGraphicFramePr>
            <a:graphicFrameLocks noChangeAspect="1"/>
          </p:cNvGraphicFramePr>
          <p:nvPr/>
        </p:nvGraphicFramePr>
        <p:xfrm>
          <a:off x="4572000" y="4867275"/>
          <a:ext cx="4038600" cy="1381125"/>
        </p:xfrm>
        <a:graphic>
          <a:graphicData uri="http://schemas.openxmlformats.org/presentationml/2006/ole">
            <mc:AlternateContent xmlns:mc="http://schemas.openxmlformats.org/markup-compatibility/2006">
              <mc:Choice xmlns:v="urn:schemas-microsoft-com:vml" Requires="v">
                <p:oleObj spid="_x0000_s5133" name="Equation" r:id="rId9" imgW="1777680" imgH="609480" progId="Equation.3">
                  <p:embed/>
                </p:oleObj>
              </mc:Choice>
              <mc:Fallback>
                <p:oleObj name="Equation" r:id="rId9" imgW="1777680" imgH="60948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572000" y="4867275"/>
                        <a:ext cx="4038600" cy="1381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100120568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Title 1"/>
          <p:cNvSpPr>
            <a:spLocks noGrp="1"/>
          </p:cNvSpPr>
          <p:nvPr>
            <p:ph type="title"/>
          </p:nvPr>
        </p:nvSpPr>
        <p:spPr/>
        <p:txBody>
          <a:bodyPr/>
          <a:lstStyle/>
          <a:p>
            <a:pPr eaLnBrk="1" hangingPunct="1"/>
            <a:r>
              <a:rPr lang="en-US" smtClean="0"/>
              <a:t>Reflection Behavior: BRDF</a:t>
            </a:r>
          </a:p>
        </p:txBody>
      </p:sp>
      <p:sp>
        <p:nvSpPr>
          <p:cNvPr id="6148" name="Content Placeholder 2"/>
          <p:cNvSpPr>
            <a:spLocks noGrp="1"/>
          </p:cNvSpPr>
          <p:nvPr>
            <p:ph idx="1"/>
          </p:nvPr>
        </p:nvSpPr>
        <p:spPr/>
        <p:txBody>
          <a:bodyPr/>
          <a:lstStyle/>
          <a:p>
            <a:pPr eaLnBrk="1" hangingPunct="1"/>
            <a:r>
              <a:rPr lang="en-US" smtClean="0"/>
              <a:t>BRDF: bidirectional reflection</a:t>
            </a:r>
            <a:br>
              <a:rPr lang="en-US" smtClean="0"/>
            </a:br>
            <a:r>
              <a:rPr lang="en-US" smtClean="0"/>
              <a:t>distribution function</a:t>
            </a:r>
          </a:p>
          <a:p>
            <a:pPr eaLnBrk="1" hangingPunct="1"/>
            <a:r>
              <a:rPr lang="en-US" smtClean="0"/>
              <a:t>models reflection behavior</a:t>
            </a:r>
            <a:br>
              <a:rPr lang="en-US" smtClean="0"/>
            </a:br>
            <a:r>
              <a:rPr lang="en-US" smtClean="0"/>
              <a:t>w.r.t. input and output angles</a:t>
            </a:r>
            <a:br>
              <a:rPr lang="en-US" smtClean="0"/>
            </a:br>
            <a:r>
              <a:rPr lang="en-US" smtClean="0"/>
              <a:t/>
            </a:r>
            <a:br>
              <a:rPr lang="en-US" smtClean="0"/>
            </a:br>
            <a:endParaRPr lang="en-US" smtClean="0"/>
          </a:p>
          <a:p>
            <a:pPr eaLnBrk="1" hangingPunct="1"/>
            <a:r>
              <a:rPr lang="en-US" smtClean="0"/>
              <a:t>can be physically measured</a:t>
            </a:r>
          </a:p>
          <a:p>
            <a:pPr eaLnBrk="1" hangingPunct="1"/>
            <a:r>
              <a:rPr lang="en-US" smtClean="0"/>
              <a:t>also depends on frequency</a:t>
            </a:r>
          </a:p>
          <a:p>
            <a:pPr eaLnBrk="1" hangingPunct="1"/>
            <a:r>
              <a:rPr lang="en-US" smtClean="0"/>
              <a:t>can model direction-dependent reflection</a:t>
            </a:r>
          </a:p>
        </p:txBody>
      </p:sp>
      <p:sp>
        <p:nvSpPr>
          <p:cNvPr id="5" name="Parallelogram 4"/>
          <p:cNvSpPr/>
          <p:nvPr/>
        </p:nvSpPr>
        <p:spPr bwMode="auto">
          <a:xfrm>
            <a:off x="6691313" y="2757488"/>
            <a:ext cx="914400" cy="304800"/>
          </a:xfrm>
          <a:prstGeom prst="parallelogram">
            <a:avLst>
              <a:gd name="adj" fmla="val 115361"/>
            </a:avLst>
          </a:prstGeom>
          <a:solidFill>
            <a:schemeClr val="accent2">
              <a:lumMod val="20000"/>
              <a:lumOff val="80000"/>
            </a:schemeClr>
          </a:solidFill>
          <a:ln w="19050" cap="flat" cmpd="sng" algn="ctr">
            <a:solidFill>
              <a:schemeClr val="tx1"/>
            </a:solidFill>
            <a:prstDash val="solid"/>
            <a:round/>
            <a:headEnd type="none" w="med" len="med"/>
            <a:tailEnd type="none" w="med" len="med"/>
          </a:ln>
          <a:effectLst/>
        </p:spPr>
        <p:txBody>
          <a:bodyPr/>
          <a:lstStyle/>
          <a:p>
            <a:pPr>
              <a:defRPr/>
            </a:pPr>
            <a:endParaRPr lang="en-US"/>
          </a:p>
        </p:txBody>
      </p:sp>
      <p:grpSp>
        <p:nvGrpSpPr>
          <p:cNvPr id="6150" name="Group 14"/>
          <p:cNvGrpSpPr>
            <a:grpSpLocks/>
          </p:cNvGrpSpPr>
          <p:nvPr/>
        </p:nvGrpSpPr>
        <p:grpSpPr bwMode="auto">
          <a:xfrm rot="2743806">
            <a:off x="7560469" y="1526382"/>
            <a:ext cx="361950" cy="1611312"/>
            <a:chOff x="4095750" y="1788319"/>
            <a:chExt cx="361950" cy="1612107"/>
          </a:xfrm>
        </p:grpSpPr>
        <p:sp>
          <p:nvSpPr>
            <p:cNvPr id="6159" name="Freeform 12"/>
            <p:cNvSpPr>
              <a:spLocks noChangeArrowheads="1"/>
            </p:cNvSpPr>
            <p:nvPr/>
          </p:nvSpPr>
          <p:spPr bwMode="auto">
            <a:xfrm>
              <a:off x="4100513" y="1902620"/>
              <a:ext cx="354805" cy="1497806"/>
            </a:xfrm>
            <a:custGeom>
              <a:avLst/>
              <a:gdLst>
                <a:gd name="T0" fmla="*/ 0 w 354805"/>
                <a:gd name="T1" fmla="*/ 0 h 1497806"/>
                <a:gd name="T2" fmla="*/ 161924 w 354805"/>
                <a:gd name="T3" fmla="*/ 1497806 h 1497806"/>
                <a:gd name="T4" fmla="*/ 354805 w 354805"/>
                <a:gd name="T5" fmla="*/ 0 h 1497806"/>
                <a:gd name="T6" fmla="*/ 0 60000 65536"/>
                <a:gd name="T7" fmla="*/ 0 60000 65536"/>
                <a:gd name="T8" fmla="*/ 0 60000 65536"/>
                <a:gd name="T9" fmla="*/ 0 w 354805"/>
                <a:gd name="T10" fmla="*/ 0 h 1497806"/>
                <a:gd name="T11" fmla="*/ 354805 w 354805"/>
                <a:gd name="T12" fmla="*/ 1497806 h 1497806"/>
              </a:gdLst>
              <a:ahLst/>
              <a:cxnLst>
                <a:cxn ang="T6">
                  <a:pos x="T0" y="T1"/>
                </a:cxn>
                <a:cxn ang="T7">
                  <a:pos x="T2" y="T3"/>
                </a:cxn>
                <a:cxn ang="T8">
                  <a:pos x="T4" y="T5"/>
                </a:cxn>
              </a:cxnLst>
              <a:rect l="T9" t="T10" r="T11" b="T12"/>
              <a:pathLst>
                <a:path w="354805" h="1497806">
                  <a:moveTo>
                    <a:pt x="0" y="0"/>
                  </a:moveTo>
                  <a:lnTo>
                    <a:pt x="161924" y="1497806"/>
                  </a:lnTo>
                  <a:lnTo>
                    <a:pt x="354805" y="0"/>
                  </a:lnTo>
                </a:path>
              </a:pathLst>
            </a:custGeom>
            <a:solidFill>
              <a:schemeClr val="bg1"/>
            </a:solidFill>
            <a:ln w="28575" algn="ctr">
              <a:solidFill>
                <a:schemeClr val="tx1"/>
              </a:solidFill>
              <a:round/>
              <a:headEnd/>
              <a:tailEnd/>
            </a:ln>
          </p:spPr>
          <p:txBody>
            <a:bodyPr/>
            <a:lstStyle/>
            <a:p>
              <a:endParaRPr lang="en-US"/>
            </a:p>
          </p:txBody>
        </p:sp>
        <p:sp>
          <p:nvSpPr>
            <p:cNvPr id="6160" name="Oval 13"/>
            <p:cNvSpPr>
              <a:spLocks noChangeArrowheads="1"/>
            </p:cNvSpPr>
            <p:nvPr/>
          </p:nvSpPr>
          <p:spPr bwMode="auto">
            <a:xfrm>
              <a:off x="4095750" y="1788319"/>
              <a:ext cx="361950" cy="178594"/>
            </a:xfrm>
            <a:prstGeom prst="ellipse">
              <a:avLst/>
            </a:prstGeom>
            <a:noFill/>
            <a:ln w="28575"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6151" name="Group 15"/>
          <p:cNvGrpSpPr>
            <a:grpSpLocks/>
          </p:cNvGrpSpPr>
          <p:nvPr/>
        </p:nvGrpSpPr>
        <p:grpSpPr bwMode="auto">
          <a:xfrm rot="-1113253">
            <a:off x="6724650" y="1311275"/>
            <a:ext cx="361950" cy="1611313"/>
            <a:chOff x="4095750" y="1788319"/>
            <a:chExt cx="361950" cy="1612107"/>
          </a:xfrm>
        </p:grpSpPr>
        <p:sp>
          <p:nvSpPr>
            <p:cNvPr id="6157" name="Freeform 16"/>
            <p:cNvSpPr>
              <a:spLocks noChangeArrowheads="1"/>
            </p:cNvSpPr>
            <p:nvPr/>
          </p:nvSpPr>
          <p:spPr bwMode="auto">
            <a:xfrm>
              <a:off x="4100513" y="1902620"/>
              <a:ext cx="354805" cy="1497806"/>
            </a:xfrm>
            <a:custGeom>
              <a:avLst/>
              <a:gdLst>
                <a:gd name="T0" fmla="*/ 0 w 354805"/>
                <a:gd name="T1" fmla="*/ 0 h 1497806"/>
                <a:gd name="T2" fmla="*/ 161924 w 354805"/>
                <a:gd name="T3" fmla="*/ 1497806 h 1497806"/>
                <a:gd name="T4" fmla="*/ 354805 w 354805"/>
                <a:gd name="T5" fmla="*/ 0 h 1497806"/>
                <a:gd name="T6" fmla="*/ 0 60000 65536"/>
                <a:gd name="T7" fmla="*/ 0 60000 65536"/>
                <a:gd name="T8" fmla="*/ 0 60000 65536"/>
                <a:gd name="T9" fmla="*/ 0 w 354805"/>
                <a:gd name="T10" fmla="*/ 0 h 1497806"/>
                <a:gd name="T11" fmla="*/ 354805 w 354805"/>
                <a:gd name="T12" fmla="*/ 1497806 h 1497806"/>
              </a:gdLst>
              <a:ahLst/>
              <a:cxnLst>
                <a:cxn ang="T6">
                  <a:pos x="T0" y="T1"/>
                </a:cxn>
                <a:cxn ang="T7">
                  <a:pos x="T2" y="T3"/>
                </a:cxn>
                <a:cxn ang="T8">
                  <a:pos x="T4" y="T5"/>
                </a:cxn>
              </a:cxnLst>
              <a:rect l="T9" t="T10" r="T11" b="T12"/>
              <a:pathLst>
                <a:path w="354805" h="1497806">
                  <a:moveTo>
                    <a:pt x="0" y="0"/>
                  </a:moveTo>
                  <a:lnTo>
                    <a:pt x="161924" y="1497806"/>
                  </a:lnTo>
                  <a:lnTo>
                    <a:pt x="354805" y="0"/>
                  </a:lnTo>
                </a:path>
              </a:pathLst>
            </a:custGeom>
            <a:solidFill>
              <a:schemeClr val="bg1"/>
            </a:solidFill>
            <a:ln w="28575" algn="ctr">
              <a:solidFill>
                <a:schemeClr val="tx1"/>
              </a:solidFill>
              <a:round/>
              <a:headEnd/>
              <a:tailEnd/>
            </a:ln>
          </p:spPr>
          <p:txBody>
            <a:bodyPr/>
            <a:lstStyle/>
            <a:p>
              <a:endParaRPr lang="en-US"/>
            </a:p>
          </p:txBody>
        </p:sp>
        <p:sp>
          <p:nvSpPr>
            <p:cNvPr id="6158" name="Oval 17"/>
            <p:cNvSpPr>
              <a:spLocks noChangeArrowheads="1"/>
            </p:cNvSpPr>
            <p:nvPr/>
          </p:nvSpPr>
          <p:spPr bwMode="auto">
            <a:xfrm>
              <a:off x="4095750" y="1788319"/>
              <a:ext cx="361950" cy="178594"/>
            </a:xfrm>
            <a:prstGeom prst="ellipse">
              <a:avLst/>
            </a:prstGeom>
            <a:noFill/>
            <a:ln w="28575"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6152" name="Rectangle 18"/>
          <p:cNvSpPr>
            <a:spLocks noChangeArrowheads="1"/>
          </p:cNvSpPr>
          <p:nvPr/>
        </p:nvSpPr>
        <p:spPr bwMode="auto">
          <a:xfrm>
            <a:off x="8464550" y="1581150"/>
            <a:ext cx="5270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2000">
                <a:solidFill>
                  <a:schemeClr val="accent2"/>
                </a:solidFill>
              </a:rPr>
              <a:t>d</a:t>
            </a:r>
            <a:r>
              <a:rPr lang="el-GR" sz="2000">
                <a:solidFill>
                  <a:schemeClr val="accent2"/>
                </a:solidFill>
              </a:rPr>
              <a:t>ω</a:t>
            </a:r>
            <a:endParaRPr lang="en-US" sz="2000">
              <a:solidFill>
                <a:schemeClr val="accent2"/>
              </a:solidFill>
            </a:endParaRPr>
          </a:p>
        </p:txBody>
      </p:sp>
      <p:sp>
        <p:nvSpPr>
          <p:cNvPr id="6153" name="Rectangle 19"/>
          <p:cNvSpPr>
            <a:spLocks noChangeArrowheads="1"/>
          </p:cNvSpPr>
          <p:nvPr/>
        </p:nvSpPr>
        <p:spPr bwMode="auto">
          <a:xfrm>
            <a:off x="6805613" y="1047750"/>
            <a:ext cx="58578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2000">
                <a:solidFill>
                  <a:schemeClr val="accent2"/>
                </a:solidFill>
              </a:rPr>
              <a:t>d</a:t>
            </a:r>
            <a:r>
              <a:rPr lang="el-GR" sz="2000">
                <a:solidFill>
                  <a:schemeClr val="accent2"/>
                </a:solidFill>
              </a:rPr>
              <a:t>ω</a:t>
            </a:r>
            <a:r>
              <a:rPr lang="en-US" sz="2000">
                <a:solidFill>
                  <a:schemeClr val="accent2"/>
                </a:solidFill>
              </a:rPr>
              <a:t>’</a:t>
            </a:r>
          </a:p>
        </p:txBody>
      </p:sp>
      <p:sp>
        <p:nvSpPr>
          <p:cNvPr id="6154" name="Rectangle 20"/>
          <p:cNvSpPr>
            <a:spLocks noChangeArrowheads="1"/>
          </p:cNvSpPr>
          <p:nvPr/>
        </p:nvSpPr>
        <p:spPr bwMode="auto">
          <a:xfrm>
            <a:off x="7002463" y="3005138"/>
            <a:ext cx="3127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2000">
                <a:solidFill>
                  <a:schemeClr val="accent2"/>
                </a:solidFill>
              </a:rPr>
              <a:t>x</a:t>
            </a:r>
          </a:p>
        </p:txBody>
      </p:sp>
      <p:cxnSp>
        <p:nvCxnSpPr>
          <p:cNvPr id="6155" name="Straight Arrow Connector 22"/>
          <p:cNvCxnSpPr>
            <a:cxnSpLocks noChangeShapeType="1"/>
            <a:stCxn id="6157" idx="1"/>
          </p:cNvCxnSpPr>
          <p:nvPr/>
        </p:nvCxnSpPr>
        <p:spPr bwMode="auto">
          <a:xfrm flipV="1">
            <a:off x="7148513" y="1633538"/>
            <a:ext cx="1311275" cy="1252537"/>
          </a:xfrm>
          <a:prstGeom prst="straightConnector1">
            <a:avLst/>
          </a:prstGeom>
          <a:noFill/>
          <a:ln w="15875" algn="ctr">
            <a:solidFill>
              <a:schemeClr val="tx1"/>
            </a:solidFill>
            <a:round/>
            <a:headEnd/>
            <a:tailEnd type="stealth" w="lg" len="lg"/>
          </a:ln>
          <a:extLst>
            <a:ext uri="{909E8E84-426E-40DD-AFC4-6F175D3DCCD1}">
              <a14:hiddenFill xmlns:a14="http://schemas.microsoft.com/office/drawing/2010/main">
                <a:noFill/>
              </a14:hiddenFill>
            </a:ext>
          </a:extLst>
        </p:spPr>
      </p:cxnSp>
      <p:cxnSp>
        <p:nvCxnSpPr>
          <p:cNvPr id="6156" name="Straight Arrow Connector 25"/>
          <p:cNvCxnSpPr>
            <a:cxnSpLocks noChangeShapeType="1"/>
            <a:stCxn id="6157" idx="1"/>
          </p:cNvCxnSpPr>
          <p:nvPr/>
        </p:nvCxnSpPr>
        <p:spPr bwMode="auto">
          <a:xfrm flipH="1" flipV="1">
            <a:off x="6592888" y="1182688"/>
            <a:ext cx="555625" cy="1703387"/>
          </a:xfrm>
          <a:prstGeom prst="straightConnector1">
            <a:avLst/>
          </a:prstGeom>
          <a:noFill/>
          <a:ln w="15875" algn="ctr">
            <a:solidFill>
              <a:schemeClr val="tx1"/>
            </a:solidFill>
            <a:round/>
            <a:headEnd/>
            <a:tailEnd type="stealth" w="lg" len="lg"/>
          </a:ln>
          <a:extLst>
            <a:ext uri="{909E8E84-426E-40DD-AFC4-6F175D3DCCD1}">
              <a14:hiddenFill xmlns:a14="http://schemas.microsoft.com/office/drawing/2010/main">
                <a:noFill/>
              </a14:hiddenFill>
            </a:ext>
          </a:extLst>
        </p:spPr>
      </p:cxnSp>
      <p:graphicFrame>
        <p:nvGraphicFramePr>
          <p:cNvPr id="159749" name="Object 2"/>
          <p:cNvGraphicFramePr>
            <a:graphicFrameLocks noChangeAspect="1"/>
          </p:cNvGraphicFramePr>
          <p:nvPr/>
        </p:nvGraphicFramePr>
        <p:xfrm>
          <a:off x="838200" y="3200400"/>
          <a:ext cx="3895725" cy="977900"/>
        </p:xfrm>
        <a:graphic>
          <a:graphicData uri="http://schemas.openxmlformats.org/presentationml/2006/ole">
            <mc:AlternateContent xmlns:mc="http://schemas.openxmlformats.org/markup-compatibility/2006">
              <mc:Choice xmlns:v="urn:schemas-microsoft-com:vml" Requires="v">
                <p:oleObj spid="_x0000_s6148" name="Equation" r:id="rId3" imgW="1714320" imgH="431640" progId="Equation.3">
                  <p:embed/>
                </p:oleObj>
              </mc:Choice>
              <mc:Fallback>
                <p:oleObj name="Equation" r:id="rId3" imgW="1714320" imgH="43164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3200400"/>
                        <a:ext cx="3895725" cy="977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330668272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6" name="Rectangle 2"/>
          <p:cNvSpPr>
            <a:spLocks noGrp="1" noChangeArrowheads="1"/>
          </p:cNvSpPr>
          <p:nvPr>
            <p:ph type="title"/>
          </p:nvPr>
        </p:nvSpPr>
        <p:spPr/>
        <p:txBody>
          <a:bodyPr/>
          <a:lstStyle/>
          <a:p>
            <a:pPr eaLnBrk="1" hangingPunct="1"/>
            <a:r>
              <a:rPr lang="en-US" smtClean="0"/>
              <a:t>Rendering Equation</a:t>
            </a:r>
          </a:p>
        </p:txBody>
      </p:sp>
      <p:sp>
        <p:nvSpPr>
          <p:cNvPr id="7177" name="Rectangle 3"/>
          <p:cNvSpPr>
            <a:spLocks noGrp="1" noChangeArrowheads="1"/>
          </p:cNvSpPr>
          <p:nvPr>
            <p:ph idx="1"/>
          </p:nvPr>
        </p:nvSpPr>
        <p:spPr/>
        <p:txBody>
          <a:bodyPr/>
          <a:lstStyle/>
          <a:p>
            <a:pPr eaLnBrk="1" hangingPunct="1"/>
            <a:r>
              <a:rPr lang="en-CA" dirty="0" smtClean="0"/>
              <a:t>            : </a:t>
            </a:r>
            <a:r>
              <a:rPr lang="en-CA" dirty="0" smtClean="0"/>
              <a:t>   light </a:t>
            </a:r>
            <a:r>
              <a:rPr lang="en-CA" dirty="0" smtClean="0"/>
              <a:t>inward from one direction</a:t>
            </a:r>
          </a:p>
          <a:p>
            <a:pPr eaLnBrk="1" hangingPunct="1"/>
            <a:r>
              <a:rPr lang="en-US" dirty="0" smtClean="0"/>
              <a:t>          : </a:t>
            </a:r>
            <a:r>
              <a:rPr lang="en-US" dirty="0" smtClean="0"/>
              <a:t>   attenuation </a:t>
            </a:r>
            <a:r>
              <a:rPr lang="en-US" dirty="0" smtClean="0"/>
              <a:t>of inward light due to incident angle (Lambert’s law)</a:t>
            </a:r>
            <a:endParaRPr lang="en-CA" dirty="0" smtClean="0"/>
          </a:p>
          <a:p>
            <a:pPr eaLnBrk="1" hangingPunct="1"/>
            <a:r>
              <a:rPr lang="en-CA" dirty="0" smtClean="0"/>
              <a:t>                : </a:t>
            </a:r>
            <a:r>
              <a:rPr lang="en-CA" dirty="0" smtClean="0"/>
              <a:t>     reflection </a:t>
            </a:r>
            <a:r>
              <a:rPr lang="en-CA" dirty="0" smtClean="0"/>
              <a:t>of light from inward direction to outgoing direction (BRDF)</a:t>
            </a:r>
          </a:p>
          <a:p>
            <a:pPr eaLnBrk="1" hangingPunct="1"/>
            <a:r>
              <a:rPr lang="en-CA" dirty="0" smtClean="0"/>
              <a:t>             : </a:t>
            </a:r>
            <a:r>
              <a:rPr lang="en-CA" dirty="0" smtClean="0"/>
              <a:t>     light </a:t>
            </a:r>
            <a:r>
              <a:rPr lang="en-CA" dirty="0" smtClean="0"/>
              <a:t>emitted to outward direction</a:t>
            </a:r>
          </a:p>
          <a:p>
            <a:pPr eaLnBrk="1" hangingPunct="1"/>
            <a:r>
              <a:rPr lang="en-CA" dirty="0" smtClean="0"/>
              <a:t>             : </a:t>
            </a:r>
            <a:r>
              <a:rPr lang="en-CA" dirty="0" smtClean="0"/>
              <a:t>    we </a:t>
            </a:r>
            <a:r>
              <a:rPr lang="en-CA" dirty="0" smtClean="0"/>
              <a:t>look at all solid angles</a:t>
            </a:r>
          </a:p>
          <a:p>
            <a:pPr eaLnBrk="1" hangingPunct="1"/>
            <a:r>
              <a:rPr lang="en-CA" dirty="0" smtClean="0"/>
              <a:t>all together:</a:t>
            </a:r>
          </a:p>
          <a:p>
            <a:pPr eaLnBrk="1" hangingPunct="1"/>
            <a:endParaRPr lang="en-US" dirty="0" smtClean="0"/>
          </a:p>
        </p:txBody>
      </p:sp>
      <p:graphicFrame>
        <p:nvGraphicFramePr>
          <p:cNvPr id="159749" name="Object 5"/>
          <p:cNvGraphicFramePr>
            <a:graphicFrameLocks noChangeAspect="1"/>
          </p:cNvGraphicFramePr>
          <p:nvPr>
            <p:extLst>
              <p:ext uri="{D42A27DB-BD31-4B8C-83A1-F6EECF244321}">
                <p14:modId xmlns:p14="http://schemas.microsoft.com/office/powerpoint/2010/main" val="2852107020"/>
              </p:ext>
            </p:extLst>
          </p:nvPr>
        </p:nvGraphicFramePr>
        <p:xfrm>
          <a:off x="895350" y="5105400"/>
          <a:ext cx="7429500" cy="663575"/>
        </p:xfrm>
        <a:graphic>
          <a:graphicData uri="http://schemas.openxmlformats.org/presentationml/2006/ole">
            <mc:AlternateContent xmlns:mc="http://schemas.openxmlformats.org/markup-compatibility/2006">
              <mc:Choice xmlns:v="urn:schemas-microsoft-com:vml" Requires="v">
                <p:oleObj spid="_x0000_s7182" name="Equation" r:id="rId3" imgW="3276360" imgH="291960" progId="Equation.3">
                  <p:embed/>
                </p:oleObj>
              </mc:Choice>
              <mc:Fallback>
                <p:oleObj name="Equation" r:id="rId3" imgW="3276360" imgH="29196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5350" y="5105400"/>
                        <a:ext cx="7429500" cy="6635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 name="Object 3"/>
          <p:cNvGraphicFramePr>
            <a:graphicFrameLocks noChangeAspect="1"/>
          </p:cNvGraphicFramePr>
          <p:nvPr>
            <p:extLst>
              <p:ext uri="{D42A27DB-BD31-4B8C-83A1-F6EECF244321}">
                <p14:modId xmlns:p14="http://schemas.microsoft.com/office/powerpoint/2010/main" val="2459058600"/>
              </p:ext>
            </p:extLst>
          </p:nvPr>
        </p:nvGraphicFramePr>
        <p:xfrm>
          <a:off x="1143000" y="1447800"/>
          <a:ext cx="1325563" cy="547688"/>
        </p:xfrm>
        <a:graphic>
          <a:graphicData uri="http://schemas.openxmlformats.org/presentationml/2006/ole">
            <mc:AlternateContent xmlns:mc="http://schemas.openxmlformats.org/markup-compatibility/2006">
              <mc:Choice xmlns:v="urn:schemas-microsoft-com:vml" Requires="v">
                <p:oleObj spid="_x0000_s7183" name="Equation" r:id="rId5" imgW="583920" imgH="241200" progId="Equation.3">
                  <p:embed/>
                </p:oleObj>
              </mc:Choice>
              <mc:Fallback>
                <p:oleObj name="Equation" r:id="rId5" imgW="583920" imgH="2412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43000" y="1447800"/>
                        <a:ext cx="1325563" cy="547688"/>
                      </a:xfrm>
                      <a:prstGeom prst="rect">
                        <a:avLst/>
                      </a:prstGeom>
                      <a:noFill/>
                      <a:ln>
                        <a:noFill/>
                      </a:ln>
                      <a:effectLst/>
                    </p:spPr>
                  </p:pic>
                </p:oleObj>
              </mc:Fallback>
            </mc:AlternateContent>
          </a:graphicData>
        </a:graphic>
      </p:graphicFrame>
      <p:graphicFrame>
        <p:nvGraphicFramePr>
          <p:cNvPr id="3" name="Object 6"/>
          <p:cNvGraphicFramePr>
            <a:graphicFrameLocks noChangeAspect="1"/>
          </p:cNvGraphicFramePr>
          <p:nvPr>
            <p:extLst>
              <p:ext uri="{D42A27DB-BD31-4B8C-83A1-F6EECF244321}">
                <p14:modId xmlns:p14="http://schemas.microsoft.com/office/powerpoint/2010/main" val="880536820"/>
              </p:ext>
            </p:extLst>
          </p:nvPr>
        </p:nvGraphicFramePr>
        <p:xfrm>
          <a:off x="1143000" y="1890712"/>
          <a:ext cx="1122363" cy="547688"/>
        </p:xfrm>
        <a:graphic>
          <a:graphicData uri="http://schemas.openxmlformats.org/presentationml/2006/ole">
            <mc:AlternateContent xmlns:mc="http://schemas.openxmlformats.org/markup-compatibility/2006">
              <mc:Choice xmlns:v="urn:schemas-microsoft-com:vml" Requires="v">
                <p:oleObj spid="_x0000_s7184" name="Equation" r:id="rId7" imgW="495000" imgH="241200" progId="Equation.3">
                  <p:embed/>
                </p:oleObj>
              </mc:Choice>
              <mc:Fallback>
                <p:oleObj name="Equation" r:id="rId7" imgW="495000" imgH="2412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43000" y="1890712"/>
                        <a:ext cx="1122363" cy="5476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 name="Object 7"/>
          <p:cNvGraphicFramePr>
            <a:graphicFrameLocks noChangeAspect="1"/>
          </p:cNvGraphicFramePr>
          <p:nvPr>
            <p:extLst>
              <p:ext uri="{D42A27DB-BD31-4B8C-83A1-F6EECF244321}">
                <p14:modId xmlns:p14="http://schemas.microsoft.com/office/powerpoint/2010/main" val="1839712396"/>
              </p:ext>
            </p:extLst>
          </p:nvPr>
        </p:nvGraphicFramePr>
        <p:xfrm>
          <a:off x="1168400" y="2805113"/>
          <a:ext cx="1727200" cy="547687"/>
        </p:xfrm>
        <a:graphic>
          <a:graphicData uri="http://schemas.openxmlformats.org/presentationml/2006/ole">
            <mc:AlternateContent xmlns:mc="http://schemas.openxmlformats.org/markup-compatibility/2006">
              <mc:Choice xmlns:v="urn:schemas-microsoft-com:vml" Requires="v">
                <p:oleObj spid="_x0000_s7185" name="Equation" r:id="rId9" imgW="761760" imgH="241200" progId="Equation.3">
                  <p:embed/>
                </p:oleObj>
              </mc:Choice>
              <mc:Fallback>
                <p:oleObj name="Equation" r:id="rId9" imgW="761760" imgH="2412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168400" y="2805113"/>
                        <a:ext cx="1727200" cy="5476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 name="Object 8"/>
          <p:cNvGraphicFramePr>
            <a:graphicFrameLocks noChangeAspect="1"/>
          </p:cNvGraphicFramePr>
          <p:nvPr>
            <p:extLst>
              <p:ext uri="{D42A27DB-BD31-4B8C-83A1-F6EECF244321}">
                <p14:modId xmlns:p14="http://schemas.microsoft.com/office/powerpoint/2010/main" val="774464725"/>
              </p:ext>
            </p:extLst>
          </p:nvPr>
        </p:nvGraphicFramePr>
        <p:xfrm>
          <a:off x="1198562" y="3643313"/>
          <a:ext cx="1468438" cy="547687"/>
        </p:xfrm>
        <a:graphic>
          <a:graphicData uri="http://schemas.openxmlformats.org/presentationml/2006/ole">
            <mc:AlternateContent xmlns:mc="http://schemas.openxmlformats.org/markup-compatibility/2006">
              <mc:Choice xmlns:v="urn:schemas-microsoft-com:vml" Requires="v">
                <p:oleObj spid="_x0000_s7186" name="Equation" r:id="rId11" imgW="647640" imgH="241200" progId="Equation.3">
                  <p:embed/>
                </p:oleObj>
              </mc:Choice>
              <mc:Fallback>
                <p:oleObj name="Equation" r:id="rId11" imgW="647640" imgH="24120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198562" y="3643313"/>
                        <a:ext cx="1468438" cy="5476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 name="Object 9"/>
          <p:cNvGraphicFramePr>
            <a:graphicFrameLocks noChangeAspect="1"/>
          </p:cNvGraphicFramePr>
          <p:nvPr>
            <p:extLst>
              <p:ext uri="{D42A27DB-BD31-4B8C-83A1-F6EECF244321}">
                <p14:modId xmlns:p14="http://schemas.microsoft.com/office/powerpoint/2010/main" val="1940009954"/>
              </p:ext>
            </p:extLst>
          </p:nvPr>
        </p:nvGraphicFramePr>
        <p:xfrm>
          <a:off x="1181100" y="4038600"/>
          <a:ext cx="1409700" cy="692150"/>
        </p:xfrm>
        <a:graphic>
          <a:graphicData uri="http://schemas.openxmlformats.org/presentationml/2006/ole">
            <mc:AlternateContent xmlns:mc="http://schemas.openxmlformats.org/markup-compatibility/2006">
              <mc:Choice xmlns:v="urn:schemas-microsoft-com:vml" Requires="v">
                <p:oleObj spid="_x0000_s7187" name="Equation" r:id="rId13" imgW="622080" imgH="304560" progId="Equation.3">
                  <p:embed/>
                </p:oleObj>
              </mc:Choice>
              <mc:Fallback>
                <p:oleObj name="Equation" r:id="rId13" imgW="622080" imgH="304560"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181100" y="4038600"/>
                        <a:ext cx="1409700" cy="6921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196840852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7" name="Rectangle 2"/>
          <p:cNvSpPr>
            <a:spLocks noGrp="1" noChangeArrowheads="1"/>
          </p:cNvSpPr>
          <p:nvPr>
            <p:ph type="title"/>
          </p:nvPr>
        </p:nvSpPr>
        <p:spPr/>
        <p:txBody>
          <a:bodyPr/>
          <a:lstStyle/>
          <a:p>
            <a:pPr eaLnBrk="1" hangingPunct="1"/>
            <a:r>
              <a:rPr lang="en-CA" smtClean="0"/>
              <a:t>Rendering Equation</a:t>
            </a:r>
            <a:endParaRPr lang="en-US" smtClean="0"/>
          </a:p>
        </p:txBody>
      </p:sp>
      <p:sp>
        <p:nvSpPr>
          <p:cNvPr id="8198" name="Rectangle 3"/>
          <p:cNvSpPr>
            <a:spLocks noGrp="1" noChangeArrowheads="1"/>
          </p:cNvSpPr>
          <p:nvPr>
            <p:ph idx="1"/>
          </p:nvPr>
        </p:nvSpPr>
        <p:spPr/>
        <p:txBody>
          <a:bodyPr/>
          <a:lstStyle/>
          <a:p>
            <a:pPr eaLnBrk="1" hangingPunct="1"/>
            <a:endParaRPr lang="en-CA" dirty="0" smtClean="0"/>
          </a:p>
          <a:p>
            <a:pPr eaLnBrk="1" hangingPunct="1"/>
            <a:endParaRPr lang="en-CA" dirty="0" smtClean="0"/>
          </a:p>
          <a:p>
            <a:pPr eaLnBrk="1" hangingPunct="1"/>
            <a:r>
              <a:rPr lang="en-CA" dirty="0" smtClean="0"/>
              <a:t>problems:</a:t>
            </a:r>
          </a:p>
          <a:p>
            <a:pPr lvl="1" eaLnBrk="1" hangingPunct="1"/>
            <a:r>
              <a:rPr lang="en-CA" dirty="0" smtClean="0"/>
              <a:t>                </a:t>
            </a:r>
            <a:r>
              <a:rPr lang="en-CA" dirty="0" smtClean="0"/>
              <a:t>    is </a:t>
            </a:r>
            <a:r>
              <a:rPr lang="en-CA" dirty="0" smtClean="0"/>
              <a:t>the                </a:t>
            </a:r>
            <a:r>
              <a:rPr lang="en-CA" dirty="0" smtClean="0"/>
              <a:t>     for </a:t>
            </a:r>
            <a:r>
              <a:rPr lang="en-CA" dirty="0" smtClean="0"/>
              <a:t>other location</a:t>
            </a:r>
          </a:p>
          <a:p>
            <a:pPr lvl="1" eaLnBrk="1" hangingPunct="1"/>
            <a:r>
              <a:rPr lang="en-CA" dirty="0" smtClean="0"/>
              <a:t>equation is extremely difficult to solve for</a:t>
            </a:r>
          </a:p>
          <a:p>
            <a:pPr lvl="1" eaLnBrk="1" hangingPunct="1"/>
            <a:endParaRPr lang="en-CA" dirty="0" smtClean="0"/>
          </a:p>
          <a:p>
            <a:pPr eaLnBrk="1" hangingPunct="1"/>
            <a:r>
              <a:rPr lang="en-CA" dirty="0" smtClean="0"/>
              <a:t>solving usually through approximations:</a:t>
            </a:r>
          </a:p>
          <a:p>
            <a:pPr lvl="1" eaLnBrk="1" hangingPunct="1"/>
            <a:r>
              <a:rPr lang="en-CA" dirty="0" smtClean="0"/>
              <a:t>finite elements method (</a:t>
            </a:r>
            <a:r>
              <a:rPr lang="en-CA" dirty="0" err="1" smtClean="0"/>
              <a:t>radiosity</a:t>
            </a:r>
            <a:r>
              <a:rPr lang="en-CA" dirty="0" smtClean="0"/>
              <a:t>, later)</a:t>
            </a:r>
          </a:p>
          <a:p>
            <a:pPr lvl="1" eaLnBrk="1" hangingPunct="1"/>
            <a:r>
              <a:rPr lang="en-CA" dirty="0" smtClean="0"/>
              <a:t>Monte Carlo integration (</a:t>
            </a:r>
            <a:r>
              <a:rPr lang="en-CA" dirty="0" err="1" smtClean="0"/>
              <a:t>raytracing</a:t>
            </a:r>
            <a:r>
              <a:rPr lang="en-CA" dirty="0" smtClean="0"/>
              <a:t>)</a:t>
            </a:r>
          </a:p>
          <a:p>
            <a:pPr lvl="1" eaLnBrk="1" hangingPunct="1"/>
            <a:endParaRPr lang="en-US" dirty="0" smtClean="0"/>
          </a:p>
        </p:txBody>
      </p:sp>
      <p:graphicFrame>
        <p:nvGraphicFramePr>
          <p:cNvPr id="159749" name="Object 5"/>
          <p:cNvGraphicFramePr>
            <a:graphicFrameLocks noChangeAspect="1"/>
          </p:cNvGraphicFramePr>
          <p:nvPr>
            <p:extLst>
              <p:ext uri="{D42A27DB-BD31-4B8C-83A1-F6EECF244321}">
                <p14:modId xmlns:p14="http://schemas.microsoft.com/office/powerpoint/2010/main" val="731246407"/>
              </p:ext>
            </p:extLst>
          </p:nvPr>
        </p:nvGraphicFramePr>
        <p:xfrm>
          <a:off x="990600" y="1600200"/>
          <a:ext cx="7429500" cy="663575"/>
        </p:xfrm>
        <a:graphic>
          <a:graphicData uri="http://schemas.openxmlformats.org/presentationml/2006/ole">
            <mc:AlternateContent xmlns:mc="http://schemas.openxmlformats.org/markup-compatibility/2006">
              <mc:Choice xmlns:v="urn:schemas-microsoft-com:vml" Requires="v">
                <p:oleObj spid="_x0000_s8200" name="Equation" r:id="rId3" imgW="3276360" imgH="291960" progId="Equation.3">
                  <p:embed/>
                </p:oleObj>
              </mc:Choice>
              <mc:Fallback>
                <p:oleObj name="Equation" r:id="rId3" imgW="3276360" imgH="29196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600" y="1600200"/>
                        <a:ext cx="7429500" cy="6635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 name="Object 3"/>
          <p:cNvGraphicFramePr>
            <a:graphicFrameLocks noChangeAspect="1"/>
          </p:cNvGraphicFramePr>
          <p:nvPr>
            <p:extLst>
              <p:ext uri="{D42A27DB-BD31-4B8C-83A1-F6EECF244321}">
                <p14:modId xmlns:p14="http://schemas.microsoft.com/office/powerpoint/2010/main" val="3368306531"/>
              </p:ext>
            </p:extLst>
          </p:nvPr>
        </p:nvGraphicFramePr>
        <p:xfrm>
          <a:off x="1425575" y="2805113"/>
          <a:ext cx="1470025" cy="547687"/>
        </p:xfrm>
        <a:graphic>
          <a:graphicData uri="http://schemas.openxmlformats.org/presentationml/2006/ole">
            <mc:AlternateContent xmlns:mc="http://schemas.openxmlformats.org/markup-compatibility/2006">
              <mc:Choice xmlns:v="urn:schemas-microsoft-com:vml" Requires="v">
                <p:oleObj spid="_x0000_s8201" name="Equation" r:id="rId5" imgW="647640" imgH="241200" progId="Equation.3">
                  <p:embed/>
                </p:oleObj>
              </mc:Choice>
              <mc:Fallback>
                <p:oleObj name="Equation" r:id="rId5" imgW="647640" imgH="2412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25575" y="2805113"/>
                        <a:ext cx="1470025" cy="5476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 name="Object 6"/>
          <p:cNvGraphicFramePr>
            <a:graphicFrameLocks noChangeAspect="1"/>
          </p:cNvGraphicFramePr>
          <p:nvPr>
            <p:extLst>
              <p:ext uri="{D42A27DB-BD31-4B8C-83A1-F6EECF244321}">
                <p14:modId xmlns:p14="http://schemas.microsoft.com/office/powerpoint/2010/main" val="2402339003"/>
              </p:ext>
            </p:extLst>
          </p:nvPr>
        </p:nvGraphicFramePr>
        <p:xfrm>
          <a:off x="3581400" y="2819400"/>
          <a:ext cx="1323975" cy="547687"/>
        </p:xfrm>
        <a:graphic>
          <a:graphicData uri="http://schemas.openxmlformats.org/presentationml/2006/ole">
            <mc:AlternateContent xmlns:mc="http://schemas.openxmlformats.org/markup-compatibility/2006">
              <mc:Choice xmlns:v="urn:schemas-microsoft-com:vml" Requires="v">
                <p:oleObj spid="_x0000_s8202" name="Equation" r:id="rId7" imgW="583920" imgH="241200" progId="Equation.3">
                  <p:embed/>
                </p:oleObj>
              </mc:Choice>
              <mc:Fallback>
                <p:oleObj name="Equation" r:id="rId7" imgW="583920" imgH="2412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81400" y="2819400"/>
                        <a:ext cx="1323975" cy="5476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100727320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2"/>
          <p:cNvSpPr>
            <a:spLocks noGrp="1" noChangeArrowheads="1"/>
          </p:cNvSpPr>
          <p:nvPr>
            <p:ph type="title"/>
          </p:nvPr>
        </p:nvSpPr>
        <p:spPr/>
        <p:txBody>
          <a:bodyPr/>
          <a:lstStyle/>
          <a:p>
            <a:pPr eaLnBrk="1" hangingPunct="1"/>
            <a:r>
              <a:rPr lang="en-US" smtClean="0"/>
              <a:t>Raytracing</a:t>
            </a:r>
          </a:p>
        </p:txBody>
      </p:sp>
      <p:sp>
        <p:nvSpPr>
          <p:cNvPr id="53251" name="Rectangle 3"/>
          <p:cNvSpPr>
            <a:spLocks noGrp="1" noChangeArrowheads="1"/>
          </p:cNvSpPr>
          <p:nvPr>
            <p:ph idx="1"/>
          </p:nvPr>
        </p:nvSpPr>
        <p:spPr/>
        <p:txBody>
          <a:bodyPr>
            <a:normAutofit fontScale="92500" lnSpcReduction="10000"/>
          </a:bodyPr>
          <a:lstStyle/>
          <a:p>
            <a:pPr eaLnBrk="1" hangingPunct="1"/>
            <a:r>
              <a:rPr lang="en-CA" dirty="0" smtClean="0"/>
              <a:t>solving of the rendering equation through Monte Carlo integration, i.e., through </a:t>
            </a:r>
            <a:r>
              <a:rPr lang="en-US" b="1" dirty="0" smtClean="0"/>
              <a:t>repeated</a:t>
            </a:r>
            <a:r>
              <a:rPr lang="en-US" dirty="0" smtClean="0"/>
              <a:t> (random) </a:t>
            </a:r>
            <a:r>
              <a:rPr lang="en-US" b="1" dirty="0" smtClean="0"/>
              <a:t>sampling</a:t>
            </a:r>
            <a:endParaRPr lang="en-US" dirty="0" smtClean="0"/>
          </a:p>
          <a:p>
            <a:pPr eaLnBrk="1" hangingPunct="1"/>
            <a:r>
              <a:rPr lang="en-CA" dirty="0" smtClean="0"/>
              <a:t>sampling for each pixel of output image:</a:t>
            </a:r>
          </a:p>
          <a:p>
            <a:pPr eaLnBrk="1" hangingPunct="1"/>
            <a:endParaRPr lang="en-CA" dirty="0" smtClean="0"/>
          </a:p>
          <a:p>
            <a:pPr eaLnBrk="1" hangingPunct="1"/>
            <a:endParaRPr lang="en-CA" dirty="0" smtClean="0"/>
          </a:p>
          <a:p>
            <a:pPr eaLnBrk="1" hangingPunct="1"/>
            <a:endParaRPr lang="en-CA" dirty="0" smtClean="0"/>
          </a:p>
          <a:p>
            <a:pPr eaLnBrk="1" hangingPunct="1"/>
            <a:endParaRPr lang="en-CA" dirty="0" smtClean="0"/>
          </a:p>
          <a:p>
            <a:pPr eaLnBrk="1" hangingPunct="1"/>
            <a:endParaRPr lang="en-CA" dirty="0"/>
          </a:p>
          <a:p>
            <a:pPr eaLnBrk="1" hangingPunct="1"/>
            <a:endParaRPr lang="en-CA" dirty="0" smtClean="0"/>
          </a:p>
          <a:p>
            <a:pPr eaLnBrk="1" hangingPunct="1"/>
            <a:r>
              <a:rPr lang="en-CA" dirty="0" smtClean="0"/>
              <a:t>further </a:t>
            </a:r>
            <a:r>
              <a:rPr lang="en-CA" dirty="0" smtClean="0"/>
              <a:t>approximations needed:</a:t>
            </a:r>
            <a:br>
              <a:rPr lang="en-CA" dirty="0" smtClean="0"/>
            </a:br>
            <a:r>
              <a:rPr lang="en-US" dirty="0" smtClean="0">
                <a:sym typeface="Symbol" pitchFamily="18" charset="2"/>
              </a:rPr>
              <a:t></a:t>
            </a:r>
            <a:r>
              <a:rPr lang="en-CA" dirty="0" smtClean="0"/>
              <a:t> </a:t>
            </a:r>
            <a:r>
              <a:rPr lang="en-CA" b="1" dirty="0" smtClean="0"/>
              <a:t>recursion</a:t>
            </a:r>
            <a:r>
              <a:rPr lang="en-CA" dirty="0" smtClean="0"/>
              <a:t> for specular light rays only</a:t>
            </a:r>
            <a:endParaRPr lang="en-US" dirty="0" smtClean="0"/>
          </a:p>
        </p:txBody>
      </p:sp>
      <p:graphicFrame>
        <p:nvGraphicFramePr>
          <p:cNvPr id="159749" name="Object 5"/>
          <p:cNvGraphicFramePr>
            <a:graphicFrameLocks noChangeAspect="1"/>
          </p:cNvGraphicFramePr>
          <p:nvPr/>
        </p:nvGraphicFramePr>
        <p:xfrm>
          <a:off x="319088" y="3270250"/>
          <a:ext cx="8582025" cy="692150"/>
        </p:xfrm>
        <a:graphic>
          <a:graphicData uri="http://schemas.openxmlformats.org/presentationml/2006/ole">
            <mc:AlternateContent xmlns:mc="http://schemas.openxmlformats.org/markup-compatibility/2006">
              <mc:Choice xmlns:v="urn:schemas-microsoft-com:vml" Requires="v">
                <p:oleObj spid="_x0000_s9220" name="Equation" r:id="rId3" imgW="3784320" imgH="304560" progId="Equation.3">
                  <p:embed/>
                </p:oleObj>
              </mc:Choice>
              <mc:Fallback>
                <p:oleObj name="Equation" r:id="rId3" imgW="3784320" imgH="30456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9088" y="3270250"/>
                        <a:ext cx="8582025" cy="6921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3253" name="AutoShape 5"/>
          <p:cNvSpPr>
            <a:spLocks/>
          </p:cNvSpPr>
          <p:nvPr/>
        </p:nvSpPr>
        <p:spPr bwMode="auto">
          <a:xfrm rot="5400000">
            <a:off x="847725" y="3314700"/>
            <a:ext cx="381000" cy="1371600"/>
          </a:xfrm>
          <a:prstGeom prst="rightBrace">
            <a:avLst>
              <a:gd name="adj1" fmla="val 30000"/>
              <a:gd name="adj2" fmla="val 50000"/>
            </a:avLst>
          </a:prstGeom>
          <a:noFill/>
          <a:ln w="28575">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254" name="AutoShape 6"/>
          <p:cNvSpPr>
            <a:spLocks/>
          </p:cNvSpPr>
          <p:nvPr/>
        </p:nvSpPr>
        <p:spPr bwMode="auto">
          <a:xfrm rot="5400000">
            <a:off x="2552700" y="3314700"/>
            <a:ext cx="381000" cy="1371600"/>
          </a:xfrm>
          <a:prstGeom prst="rightBrace">
            <a:avLst>
              <a:gd name="adj1" fmla="val 30000"/>
              <a:gd name="adj2" fmla="val 50000"/>
            </a:avLst>
          </a:prstGeom>
          <a:noFill/>
          <a:ln w="28575">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255" name="AutoShape 7"/>
          <p:cNvSpPr>
            <a:spLocks/>
          </p:cNvSpPr>
          <p:nvPr/>
        </p:nvSpPr>
        <p:spPr bwMode="auto">
          <a:xfrm rot="5400000">
            <a:off x="5410200" y="2667000"/>
            <a:ext cx="381000" cy="2667000"/>
          </a:xfrm>
          <a:prstGeom prst="rightBrace">
            <a:avLst>
              <a:gd name="adj1" fmla="val 58333"/>
              <a:gd name="adj2" fmla="val 50000"/>
            </a:avLst>
          </a:prstGeom>
          <a:noFill/>
          <a:ln w="28575">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256" name="AutoShape 8"/>
          <p:cNvSpPr>
            <a:spLocks/>
          </p:cNvSpPr>
          <p:nvPr/>
        </p:nvSpPr>
        <p:spPr bwMode="auto">
          <a:xfrm rot="5400000">
            <a:off x="7448550" y="3390900"/>
            <a:ext cx="381000" cy="1219200"/>
          </a:xfrm>
          <a:prstGeom prst="rightBrace">
            <a:avLst>
              <a:gd name="adj1" fmla="val 26667"/>
              <a:gd name="adj2" fmla="val 50000"/>
            </a:avLst>
          </a:prstGeom>
          <a:noFill/>
          <a:ln w="28575">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259" name="Rectangle 11"/>
          <p:cNvSpPr>
            <a:spLocks noChangeArrowheads="1"/>
          </p:cNvSpPr>
          <p:nvPr/>
        </p:nvSpPr>
        <p:spPr bwMode="auto">
          <a:xfrm>
            <a:off x="692150" y="4267200"/>
            <a:ext cx="6794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CA">
                <a:solidFill>
                  <a:schemeClr val="accent2"/>
                </a:solidFill>
              </a:rPr>
              <a:t>pixel</a:t>
            </a:r>
            <a:br>
              <a:rPr lang="en-CA">
                <a:solidFill>
                  <a:schemeClr val="accent2"/>
                </a:solidFill>
              </a:rPr>
            </a:br>
            <a:r>
              <a:rPr lang="en-CA">
                <a:solidFill>
                  <a:schemeClr val="accent2"/>
                </a:solidFill>
              </a:rPr>
              <a:t>color</a:t>
            </a:r>
            <a:endParaRPr lang="en-US">
              <a:solidFill>
                <a:schemeClr val="accent2"/>
              </a:solidFill>
            </a:endParaRPr>
          </a:p>
        </p:txBody>
      </p:sp>
      <p:sp>
        <p:nvSpPr>
          <p:cNvPr id="53260" name="Rectangle 12"/>
          <p:cNvSpPr>
            <a:spLocks noChangeArrowheads="1"/>
          </p:cNvSpPr>
          <p:nvPr/>
        </p:nvSpPr>
        <p:spPr bwMode="auto">
          <a:xfrm>
            <a:off x="1608138" y="4267200"/>
            <a:ext cx="227647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CA" dirty="0">
                <a:solidFill>
                  <a:schemeClr val="accent2"/>
                </a:solidFill>
              </a:rPr>
              <a:t>emitted light of (first)</a:t>
            </a:r>
            <a:br>
              <a:rPr lang="en-CA" dirty="0">
                <a:solidFill>
                  <a:schemeClr val="accent2"/>
                </a:solidFill>
              </a:rPr>
            </a:br>
            <a:r>
              <a:rPr lang="en-CA" dirty="0">
                <a:solidFill>
                  <a:schemeClr val="accent2"/>
                </a:solidFill>
              </a:rPr>
              <a:t>intersection point</a:t>
            </a:r>
            <a:endParaRPr lang="en-US" dirty="0">
              <a:solidFill>
                <a:schemeClr val="accent2"/>
              </a:solidFill>
            </a:endParaRPr>
          </a:p>
        </p:txBody>
      </p:sp>
      <p:sp>
        <p:nvSpPr>
          <p:cNvPr id="53261" name="Rectangle 13"/>
          <p:cNvSpPr>
            <a:spLocks noChangeArrowheads="1"/>
          </p:cNvSpPr>
          <p:nvPr/>
        </p:nvSpPr>
        <p:spPr bwMode="auto">
          <a:xfrm>
            <a:off x="4498975" y="4267200"/>
            <a:ext cx="21907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CA">
                <a:solidFill>
                  <a:schemeClr val="accent2"/>
                </a:solidFill>
              </a:rPr>
              <a:t>illumination model</a:t>
            </a:r>
            <a:br>
              <a:rPr lang="en-CA">
                <a:solidFill>
                  <a:schemeClr val="accent2"/>
                </a:solidFill>
              </a:rPr>
            </a:br>
            <a:r>
              <a:rPr lang="en-CA">
                <a:solidFill>
                  <a:schemeClr val="accent2"/>
                </a:solidFill>
              </a:rPr>
              <a:t>(e.g., Phong model)</a:t>
            </a:r>
            <a:endParaRPr lang="en-US">
              <a:solidFill>
                <a:schemeClr val="accent2"/>
              </a:solidFill>
            </a:endParaRPr>
          </a:p>
        </p:txBody>
      </p:sp>
      <p:sp>
        <p:nvSpPr>
          <p:cNvPr id="53262" name="Rectangle 14"/>
          <p:cNvSpPr>
            <a:spLocks noChangeArrowheads="1"/>
          </p:cNvSpPr>
          <p:nvPr/>
        </p:nvSpPr>
        <p:spPr bwMode="auto">
          <a:xfrm>
            <a:off x="6826250" y="4267200"/>
            <a:ext cx="1631950" cy="119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CA">
                <a:solidFill>
                  <a:schemeClr val="accent2"/>
                </a:solidFill>
              </a:rPr>
              <a:t>light from light</a:t>
            </a:r>
            <a:br>
              <a:rPr lang="en-CA">
                <a:solidFill>
                  <a:schemeClr val="accent2"/>
                </a:solidFill>
              </a:rPr>
            </a:br>
            <a:r>
              <a:rPr lang="en-CA">
                <a:solidFill>
                  <a:schemeClr val="accent2"/>
                </a:solidFill>
              </a:rPr>
              <a:t>sources plus</a:t>
            </a:r>
            <a:br>
              <a:rPr lang="en-CA">
                <a:solidFill>
                  <a:schemeClr val="accent2"/>
                </a:solidFill>
              </a:rPr>
            </a:br>
            <a:r>
              <a:rPr lang="en-CA">
                <a:solidFill>
                  <a:schemeClr val="accent2"/>
                </a:solidFill>
              </a:rPr>
              <a:t>reflection plus</a:t>
            </a:r>
            <a:br>
              <a:rPr lang="en-CA">
                <a:solidFill>
                  <a:schemeClr val="accent2"/>
                </a:solidFill>
              </a:rPr>
            </a:br>
            <a:r>
              <a:rPr lang="en-CA">
                <a:solidFill>
                  <a:schemeClr val="accent2"/>
                </a:solidFill>
              </a:rPr>
              <a:t>refraction rays</a:t>
            </a:r>
            <a:endParaRPr lang="en-US">
              <a:solidFill>
                <a:schemeClr val="accent2"/>
              </a:solidFill>
            </a:endParaRPr>
          </a:p>
        </p:txBody>
      </p:sp>
      <p:sp>
        <p:nvSpPr>
          <p:cNvPr id="53266" name="Line 18"/>
          <p:cNvSpPr>
            <a:spLocks noChangeShapeType="1"/>
          </p:cNvSpPr>
          <p:nvPr/>
        </p:nvSpPr>
        <p:spPr bwMode="auto">
          <a:xfrm>
            <a:off x="4114800" y="3962400"/>
            <a:ext cx="0" cy="1066800"/>
          </a:xfrm>
          <a:prstGeom prst="line">
            <a:avLst/>
          </a:prstGeom>
          <a:noFill/>
          <a:ln w="28575">
            <a:solidFill>
              <a:schemeClr val="accent2"/>
            </a:solidFill>
            <a:round/>
            <a:headEnd/>
            <a:tailEnd type="stealth" w="lg" len="lg"/>
          </a:ln>
          <a:extLst>
            <a:ext uri="{909E8E84-426E-40DD-AFC4-6F175D3DCCD1}">
              <a14:hiddenFill xmlns:a14="http://schemas.microsoft.com/office/drawing/2010/main">
                <a:noFill/>
              </a14:hiddenFill>
            </a:ext>
          </a:extLst>
        </p:spPr>
        <p:txBody>
          <a:bodyPr/>
          <a:lstStyle/>
          <a:p>
            <a:endParaRPr lang="en-US"/>
          </a:p>
        </p:txBody>
      </p:sp>
      <p:sp>
        <p:nvSpPr>
          <p:cNvPr id="53267" name="Oval 19"/>
          <p:cNvSpPr>
            <a:spLocks noChangeArrowheads="1"/>
          </p:cNvSpPr>
          <p:nvPr/>
        </p:nvSpPr>
        <p:spPr bwMode="auto">
          <a:xfrm>
            <a:off x="6905625" y="3200400"/>
            <a:ext cx="1447800" cy="762000"/>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3268" name="Freeform 20"/>
          <p:cNvSpPr>
            <a:spLocks/>
          </p:cNvSpPr>
          <p:nvPr/>
        </p:nvSpPr>
        <p:spPr bwMode="auto">
          <a:xfrm>
            <a:off x="2439988" y="3929063"/>
            <a:ext cx="6459537" cy="2425700"/>
          </a:xfrm>
          <a:custGeom>
            <a:avLst/>
            <a:gdLst>
              <a:gd name="T0" fmla="*/ 2147483647 w 10000"/>
              <a:gd name="T1" fmla="*/ 2147483647 h 10000"/>
              <a:gd name="T2" fmla="*/ 2147483647 w 10000"/>
              <a:gd name="T3" fmla="*/ 2147483647 h 10000"/>
              <a:gd name="T4" fmla="*/ 2147483647 w 10000"/>
              <a:gd name="T5" fmla="*/ 2147483647 h 10000"/>
              <a:gd name="T6" fmla="*/ 2147483647 w 10000"/>
              <a:gd name="T7" fmla="*/ 2147483647 h 10000"/>
              <a:gd name="T8" fmla="*/ 2147483647 w 10000"/>
              <a:gd name="T9" fmla="*/ 0 h 10000"/>
              <a:gd name="T10" fmla="*/ 0 60000 65536"/>
              <a:gd name="T11" fmla="*/ 0 60000 65536"/>
              <a:gd name="T12" fmla="*/ 0 60000 65536"/>
              <a:gd name="T13" fmla="*/ 0 60000 65536"/>
              <a:gd name="T14" fmla="*/ 0 60000 65536"/>
              <a:gd name="T15" fmla="*/ 0 w 10000"/>
              <a:gd name="T16" fmla="*/ 0 h 10000"/>
              <a:gd name="T17" fmla="*/ 10000 w 10000"/>
              <a:gd name="T18" fmla="*/ 10000 h 10000"/>
            </a:gdLst>
            <a:ahLst/>
            <a:cxnLst>
              <a:cxn ang="T10">
                <a:pos x="T0" y="T1"/>
              </a:cxn>
              <a:cxn ang="T11">
                <a:pos x="T2" y="T3"/>
              </a:cxn>
              <a:cxn ang="T12">
                <a:pos x="T4" y="T5"/>
              </a:cxn>
              <a:cxn ang="T13">
                <a:pos x="T6" y="T7"/>
              </a:cxn>
              <a:cxn ang="T14">
                <a:pos x="T8" y="T9"/>
              </a:cxn>
            </a:cxnLst>
            <a:rect l="T15" t="T16" r="T17" b="T18"/>
            <a:pathLst>
              <a:path w="10000" h="10000">
                <a:moveTo>
                  <a:pt x="49" y="8573"/>
                </a:moveTo>
                <a:cubicBezTo>
                  <a:pt x="54" y="9007"/>
                  <a:pt x="0" y="9450"/>
                  <a:pt x="1386" y="9568"/>
                </a:cubicBezTo>
                <a:cubicBezTo>
                  <a:pt x="2772" y="9686"/>
                  <a:pt x="6948" y="10000"/>
                  <a:pt x="8371" y="9280"/>
                </a:cubicBezTo>
                <a:cubicBezTo>
                  <a:pt x="9794" y="8560"/>
                  <a:pt x="9853" y="6806"/>
                  <a:pt x="9926" y="5262"/>
                </a:cubicBezTo>
                <a:cubicBezTo>
                  <a:pt x="10000" y="3717"/>
                  <a:pt x="9042" y="1093"/>
                  <a:pt x="8808" y="0"/>
                </a:cubicBezTo>
              </a:path>
            </a:pathLst>
          </a:custGeom>
          <a:noFill/>
          <a:ln w="28575">
            <a:solidFill>
              <a:srgbClr val="FF0000"/>
            </a:solidFill>
            <a:round/>
            <a:headEnd/>
            <a:tailEnd type="stealth" w="lg" len="lg"/>
          </a:ln>
          <a:extLst>
            <a:ext uri="{909E8E84-426E-40DD-AFC4-6F175D3DCCD1}">
              <a14:hiddenFill xmlns:a14="http://schemas.microsoft.com/office/drawing/2010/main">
                <a:solidFill>
                  <a:srgbClr val="FFFFFF"/>
                </a:solidFill>
              </a14:hiddenFill>
            </a:ext>
          </a:extLst>
        </p:spPr>
        <p:txBody>
          <a:bodyPr/>
          <a:lstStyle/>
          <a:p>
            <a:endParaRPr lang="en-US"/>
          </a:p>
        </p:txBody>
      </p:sp>
    </p:spTree>
    <p:extLst>
      <p:ext uri="{BB962C8B-B14F-4D97-AF65-F5344CB8AC3E}">
        <p14:creationId xmlns:p14="http://schemas.microsoft.com/office/powerpoint/2010/main" val="331508467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3253"/>
                                        </p:tgtEl>
                                        <p:attrNameLst>
                                          <p:attrName>style.visibility</p:attrName>
                                        </p:attrNameLst>
                                      </p:cBhvr>
                                      <p:to>
                                        <p:strVal val="visible"/>
                                      </p:to>
                                    </p:set>
                                    <p:animEffect transition="in" filter="fade">
                                      <p:cBhvr>
                                        <p:cTn id="7" dur="500"/>
                                        <p:tgtEl>
                                          <p:spTgt spid="5325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3259"/>
                                        </p:tgtEl>
                                        <p:attrNameLst>
                                          <p:attrName>style.visibility</p:attrName>
                                        </p:attrNameLst>
                                      </p:cBhvr>
                                      <p:to>
                                        <p:strVal val="visible"/>
                                      </p:to>
                                    </p:set>
                                    <p:animEffect transition="in" filter="fade">
                                      <p:cBhvr>
                                        <p:cTn id="10" dur="500"/>
                                        <p:tgtEl>
                                          <p:spTgt spid="53259"/>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3254"/>
                                        </p:tgtEl>
                                        <p:attrNameLst>
                                          <p:attrName>style.visibility</p:attrName>
                                        </p:attrNameLst>
                                      </p:cBhvr>
                                      <p:to>
                                        <p:strVal val="visible"/>
                                      </p:to>
                                    </p:set>
                                    <p:animEffect transition="in" filter="fade">
                                      <p:cBhvr>
                                        <p:cTn id="15" dur="500"/>
                                        <p:tgtEl>
                                          <p:spTgt spid="5325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3260"/>
                                        </p:tgtEl>
                                        <p:attrNameLst>
                                          <p:attrName>style.visibility</p:attrName>
                                        </p:attrNameLst>
                                      </p:cBhvr>
                                      <p:to>
                                        <p:strVal val="visible"/>
                                      </p:to>
                                    </p:set>
                                    <p:animEffect transition="in" filter="fade">
                                      <p:cBhvr>
                                        <p:cTn id="18" dur="500"/>
                                        <p:tgtEl>
                                          <p:spTgt spid="53260"/>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53256"/>
                                        </p:tgtEl>
                                        <p:attrNameLst>
                                          <p:attrName>style.visibility</p:attrName>
                                        </p:attrNameLst>
                                      </p:cBhvr>
                                      <p:to>
                                        <p:strVal val="visible"/>
                                      </p:to>
                                    </p:set>
                                    <p:animEffect transition="in" filter="fade">
                                      <p:cBhvr>
                                        <p:cTn id="23" dur="500"/>
                                        <p:tgtEl>
                                          <p:spTgt spid="53256"/>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53262"/>
                                        </p:tgtEl>
                                        <p:attrNameLst>
                                          <p:attrName>style.visibility</p:attrName>
                                        </p:attrNameLst>
                                      </p:cBhvr>
                                      <p:to>
                                        <p:strVal val="visible"/>
                                      </p:to>
                                    </p:set>
                                    <p:animEffect transition="in" filter="fade">
                                      <p:cBhvr>
                                        <p:cTn id="26" dur="500"/>
                                        <p:tgtEl>
                                          <p:spTgt spid="53262"/>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53255"/>
                                        </p:tgtEl>
                                        <p:attrNameLst>
                                          <p:attrName>style.visibility</p:attrName>
                                        </p:attrNameLst>
                                      </p:cBhvr>
                                      <p:to>
                                        <p:strVal val="visible"/>
                                      </p:to>
                                    </p:set>
                                    <p:animEffect transition="in" filter="fade">
                                      <p:cBhvr>
                                        <p:cTn id="31" dur="500"/>
                                        <p:tgtEl>
                                          <p:spTgt spid="53255"/>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53261"/>
                                        </p:tgtEl>
                                        <p:attrNameLst>
                                          <p:attrName>style.visibility</p:attrName>
                                        </p:attrNameLst>
                                      </p:cBhvr>
                                      <p:to>
                                        <p:strVal val="visible"/>
                                      </p:to>
                                    </p:set>
                                    <p:animEffect transition="in" filter="fade">
                                      <p:cBhvr>
                                        <p:cTn id="34" dur="500"/>
                                        <p:tgtEl>
                                          <p:spTgt spid="53261"/>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53266"/>
                                        </p:tgtEl>
                                        <p:attrNameLst>
                                          <p:attrName>style.visibility</p:attrName>
                                        </p:attrNameLst>
                                      </p:cBhvr>
                                      <p:to>
                                        <p:strVal val="visible"/>
                                      </p:to>
                                    </p:set>
                                    <p:animEffect transition="in" filter="fade">
                                      <p:cBhvr>
                                        <p:cTn id="39" dur="500"/>
                                        <p:tgtEl>
                                          <p:spTgt spid="53266"/>
                                        </p:tgtEl>
                                      </p:cBhvr>
                                    </p:animEffect>
                                  </p:childTnLst>
                                </p:cTn>
                              </p:par>
                              <p:par>
                                <p:cTn id="40" presetID="10" presetClass="entr" presetSubtype="0" fill="hold" nodeType="withEffect">
                                  <p:stCondLst>
                                    <p:cond delay="0"/>
                                  </p:stCondLst>
                                  <p:childTnLst>
                                    <p:set>
                                      <p:cBhvr>
                                        <p:cTn id="41" dur="1" fill="hold">
                                          <p:stCondLst>
                                            <p:cond delay="0"/>
                                          </p:stCondLst>
                                        </p:cTn>
                                        <p:tgtEl>
                                          <p:spTgt spid="53251">
                                            <p:txEl>
                                              <p:pRg st="8" end="8"/>
                                            </p:txEl>
                                          </p:spTgt>
                                        </p:tgtEl>
                                        <p:attrNameLst>
                                          <p:attrName>style.visibility</p:attrName>
                                        </p:attrNameLst>
                                      </p:cBhvr>
                                      <p:to>
                                        <p:strVal val="visible"/>
                                      </p:to>
                                    </p:set>
                                    <p:animEffect transition="in" filter="fade">
                                      <p:cBhvr>
                                        <p:cTn id="42" dur="500"/>
                                        <p:tgtEl>
                                          <p:spTgt spid="53251">
                                            <p:txEl>
                                              <p:pRg st="8" end="8"/>
                                            </p:txEl>
                                          </p:spTgt>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53267"/>
                                        </p:tgtEl>
                                        <p:attrNameLst>
                                          <p:attrName>style.visibility</p:attrName>
                                        </p:attrNameLst>
                                      </p:cBhvr>
                                      <p:to>
                                        <p:strVal val="visible"/>
                                      </p:to>
                                    </p:set>
                                    <p:animEffect transition="in" filter="fade">
                                      <p:cBhvr>
                                        <p:cTn id="47" dur="500"/>
                                        <p:tgtEl>
                                          <p:spTgt spid="53267"/>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53268"/>
                                        </p:tgtEl>
                                        <p:attrNameLst>
                                          <p:attrName>style.visibility</p:attrName>
                                        </p:attrNameLst>
                                      </p:cBhvr>
                                      <p:to>
                                        <p:strVal val="visible"/>
                                      </p:to>
                                    </p:set>
                                    <p:animEffect transition="in" filter="fade">
                                      <p:cBhvr>
                                        <p:cTn id="50" dur="500"/>
                                        <p:tgtEl>
                                          <p:spTgt spid="532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253" grpId="0" animBg="1"/>
      <p:bldP spid="53254" grpId="0" animBg="1"/>
      <p:bldP spid="53255" grpId="0" animBg="1"/>
      <p:bldP spid="53256" grpId="0" animBg="1"/>
      <p:bldP spid="53259" grpId="0"/>
      <p:bldP spid="53260" grpId="0"/>
      <p:bldP spid="53261" grpId="0"/>
      <p:bldP spid="53262" grpId="0"/>
      <p:bldP spid="53266" grpId="0" animBg="1"/>
      <p:bldP spid="53267" grpId="0" animBg="1"/>
      <p:bldP spid="53268"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7" descr="D:\Teaching\2008 Computer Graphics\472px-Camera_icon.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1905000"/>
            <a:ext cx="1046163" cy="1017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75" name="Picture 7" descr="nut-step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10200" y="4038600"/>
            <a:ext cx="1143000" cy="1169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3" name="Straight Arrow Connector 42"/>
          <p:cNvCxnSpPr>
            <a:cxnSpLocks noChangeShapeType="1"/>
          </p:cNvCxnSpPr>
          <p:nvPr/>
        </p:nvCxnSpPr>
        <p:spPr bwMode="auto">
          <a:xfrm>
            <a:off x="1219200" y="2438400"/>
            <a:ext cx="4419600" cy="2286000"/>
          </a:xfrm>
          <a:prstGeom prst="straightConnector1">
            <a:avLst/>
          </a:prstGeom>
          <a:noFill/>
          <a:ln w="19050" algn="ctr">
            <a:solidFill>
              <a:schemeClr val="tx1"/>
            </a:solidFill>
            <a:round/>
            <a:headEnd/>
            <a:tailEnd type="stealth" w="lg" len="lg"/>
          </a:ln>
          <a:extLst>
            <a:ext uri="{909E8E84-426E-40DD-AFC4-6F175D3DCCD1}">
              <a14:hiddenFill xmlns:a14="http://schemas.microsoft.com/office/drawing/2010/main">
                <a:noFill/>
              </a14:hiddenFill>
            </a:ext>
          </a:extLst>
        </p:spPr>
      </p:cxnSp>
      <p:sp>
        <p:nvSpPr>
          <p:cNvPr id="28677" name="Title 1"/>
          <p:cNvSpPr>
            <a:spLocks noGrp="1"/>
          </p:cNvSpPr>
          <p:nvPr>
            <p:ph type="title"/>
          </p:nvPr>
        </p:nvSpPr>
        <p:spPr/>
        <p:txBody>
          <a:bodyPr/>
          <a:lstStyle/>
          <a:p>
            <a:pPr eaLnBrk="1" hangingPunct="1"/>
            <a:r>
              <a:rPr lang="en-US" smtClean="0"/>
              <a:t>Raycasting</a:t>
            </a:r>
          </a:p>
        </p:txBody>
      </p:sp>
      <p:sp>
        <p:nvSpPr>
          <p:cNvPr id="28678" name="Rectangle 38"/>
          <p:cNvSpPr>
            <a:spLocks noGrp="1" noChangeArrowheads="1"/>
          </p:cNvSpPr>
          <p:nvPr>
            <p:ph idx="1"/>
          </p:nvPr>
        </p:nvSpPr>
        <p:spPr/>
        <p:txBody>
          <a:bodyPr/>
          <a:lstStyle/>
          <a:p>
            <a:pPr eaLnBrk="1" hangingPunct="1"/>
            <a:r>
              <a:rPr lang="en-CA" smtClean="0"/>
              <a:t>shoot rays; for each intersection compute</a:t>
            </a:r>
            <a:br>
              <a:rPr lang="en-CA" smtClean="0"/>
            </a:br>
            <a:r>
              <a:rPr lang="en-CA" smtClean="0"/>
              <a:t>                                 the local illumination</a:t>
            </a:r>
            <a:br>
              <a:rPr lang="en-CA" smtClean="0"/>
            </a:br>
            <a:r>
              <a:rPr lang="en-CA" smtClean="0"/>
              <a:t>                                          (e.g., using the</a:t>
            </a:r>
            <a:br>
              <a:rPr lang="en-CA" smtClean="0"/>
            </a:br>
            <a:r>
              <a:rPr lang="en-CA" smtClean="0"/>
              <a:t>                                           Phong model)</a:t>
            </a:r>
            <a:endParaRPr lang="en-US" smtClean="0"/>
          </a:p>
        </p:txBody>
      </p:sp>
      <p:pic>
        <p:nvPicPr>
          <p:cNvPr id="28679" name="Picture 11" descr="nut-step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495800" y="3276600"/>
            <a:ext cx="411163" cy="844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80" name="Picture 2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114800" y="4572000"/>
            <a:ext cx="914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28681" name="Picture 6" descr="D:\Teaching\2008 Computer Graphics\160px-Stock_dialog-info.svg.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81200" y="4876800"/>
            <a:ext cx="10668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82" name="Parallelogram 11"/>
          <p:cNvSpPr>
            <a:spLocks noChangeArrowheads="1"/>
          </p:cNvSpPr>
          <p:nvPr/>
        </p:nvSpPr>
        <p:spPr bwMode="auto">
          <a:xfrm rot="5400000" flipH="1">
            <a:off x="1931988" y="2346325"/>
            <a:ext cx="1981200" cy="1295400"/>
          </a:xfrm>
          <a:prstGeom prst="parallelogram">
            <a:avLst>
              <a:gd name="adj" fmla="val 45719"/>
            </a:avLst>
          </a:prstGeom>
          <a:noFill/>
          <a:ln w="5715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8683" name="Straight Connector 13"/>
          <p:cNvCxnSpPr>
            <a:cxnSpLocks noChangeShapeType="1"/>
          </p:cNvCxnSpPr>
          <p:nvPr/>
        </p:nvCxnSpPr>
        <p:spPr bwMode="auto">
          <a:xfrm flipV="1">
            <a:off x="2274888" y="2155825"/>
            <a:ext cx="1295400" cy="609600"/>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28684" name="Straight Connector 15"/>
          <p:cNvCxnSpPr>
            <a:cxnSpLocks noChangeShapeType="1"/>
          </p:cNvCxnSpPr>
          <p:nvPr/>
        </p:nvCxnSpPr>
        <p:spPr bwMode="auto">
          <a:xfrm flipV="1">
            <a:off x="2274888" y="2308225"/>
            <a:ext cx="1295400" cy="609600"/>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28685" name="Straight Connector 16"/>
          <p:cNvCxnSpPr>
            <a:cxnSpLocks noChangeShapeType="1"/>
          </p:cNvCxnSpPr>
          <p:nvPr/>
        </p:nvCxnSpPr>
        <p:spPr bwMode="auto">
          <a:xfrm flipV="1">
            <a:off x="2274888" y="2460625"/>
            <a:ext cx="1295400" cy="609600"/>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28686" name="Straight Connector 17"/>
          <p:cNvCxnSpPr>
            <a:cxnSpLocks noChangeShapeType="1"/>
          </p:cNvCxnSpPr>
          <p:nvPr/>
        </p:nvCxnSpPr>
        <p:spPr bwMode="auto">
          <a:xfrm flipV="1">
            <a:off x="2274888" y="2613025"/>
            <a:ext cx="1295400" cy="609600"/>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28687" name="Straight Connector 18"/>
          <p:cNvCxnSpPr>
            <a:cxnSpLocks noChangeShapeType="1"/>
          </p:cNvCxnSpPr>
          <p:nvPr/>
        </p:nvCxnSpPr>
        <p:spPr bwMode="auto">
          <a:xfrm flipV="1">
            <a:off x="2274888" y="2765425"/>
            <a:ext cx="1295400" cy="609600"/>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28688" name="Straight Connector 19"/>
          <p:cNvCxnSpPr>
            <a:cxnSpLocks noChangeShapeType="1"/>
          </p:cNvCxnSpPr>
          <p:nvPr/>
        </p:nvCxnSpPr>
        <p:spPr bwMode="auto">
          <a:xfrm flipV="1">
            <a:off x="2274888" y="2917825"/>
            <a:ext cx="1295400" cy="609600"/>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28689" name="Straight Connector 21"/>
          <p:cNvCxnSpPr>
            <a:cxnSpLocks noChangeShapeType="1"/>
          </p:cNvCxnSpPr>
          <p:nvPr/>
        </p:nvCxnSpPr>
        <p:spPr bwMode="auto">
          <a:xfrm flipV="1">
            <a:off x="2274888" y="3070225"/>
            <a:ext cx="1295400" cy="609600"/>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28690" name="Straight Connector 22"/>
          <p:cNvCxnSpPr>
            <a:cxnSpLocks noChangeShapeType="1"/>
          </p:cNvCxnSpPr>
          <p:nvPr/>
        </p:nvCxnSpPr>
        <p:spPr bwMode="auto">
          <a:xfrm flipV="1">
            <a:off x="2274888" y="3222625"/>
            <a:ext cx="1295400" cy="609600"/>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28691" name="Straight Connector 24"/>
          <p:cNvCxnSpPr>
            <a:cxnSpLocks noChangeShapeType="1"/>
          </p:cNvCxnSpPr>
          <p:nvPr/>
        </p:nvCxnSpPr>
        <p:spPr bwMode="auto">
          <a:xfrm rot="5400000">
            <a:off x="1756569" y="3217069"/>
            <a:ext cx="1371600" cy="1588"/>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28692" name="Straight Connector 25"/>
          <p:cNvCxnSpPr>
            <a:cxnSpLocks noChangeShapeType="1"/>
          </p:cNvCxnSpPr>
          <p:nvPr/>
        </p:nvCxnSpPr>
        <p:spPr bwMode="auto">
          <a:xfrm rot="5400000">
            <a:off x="1893094" y="3150394"/>
            <a:ext cx="1371600" cy="1588"/>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28693" name="Straight Connector 26"/>
          <p:cNvCxnSpPr>
            <a:cxnSpLocks noChangeShapeType="1"/>
          </p:cNvCxnSpPr>
          <p:nvPr/>
        </p:nvCxnSpPr>
        <p:spPr bwMode="auto">
          <a:xfrm rot="5400000">
            <a:off x="2032794" y="3083719"/>
            <a:ext cx="1371600" cy="1588"/>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28694" name="Straight Connector 28"/>
          <p:cNvCxnSpPr>
            <a:cxnSpLocks noChangeShapeType="1"/>
          </p:cNvCxnSpPr>
          <p:nvPr/>
        </p:nvCxnSpPr>
        <p:spPr bwMode="auto">
          <a:xfrm rot="5400000">
            <a:off x="2170907" y="3031331"/>
            <a:ext cx="1371600" cy="1587"/>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28695" name="Straight Connector 29"/>
          <p:cNvCxnSpPr>
            <a:cxnSpLocks noChangeShapeType="1"/>
          </p:cNvCxnSpPr>
          <p:nvPr/>
        </p:nvCxnSpPr>
        <p:spPr bwMode="auto">
          <a:xfrm rot="5400000">
            <a:off x="2309019" y="2969419"/>
            <a:ext cx="1371600" cy="1588"/>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28696" name="Straight Connector 30"/>
          <p:cNvCxnSpPr>
            <a:cxnSpLocks noChangeShapeType="1"/>
          </p:cNvCxnSpPr>
          <p:nvPr/>
        </p:nvCxnSpPr>
        <p:spPr bwMode="auto">
          <a:xfrm rot="5400000">
            <a:off x="2447132" y="2902744"/>
            <a:ext cx="1371600" cy="1587"/>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28697" name="Straight Connector 32"/>
          <p:cNvCxnSpPr>
            <a:cxnSpLocks noChangeShapeType="1"/>
          </p:cNvCxnSpPr>
          <p:nvPr/>
        </p:nvCxnSpPr>
        <p:spPr bwMode="auto">
          <a:xfrm rot="5400000">
            <a:off x="2585244" y="2831306"/>
            <a:ext cx="1371600" cy="1588"/>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28698" name="Straight Connector 34"/>
          <p:cNvCxnSpPr>
            <a:cxnSpLocks noChangeShapeType="1"/>
          </p:cNvCxnSpPr>
          <p:nvPr/>
        </p:nvCxnSpPr>
        <p:spPr bwMode="auto">
          <a:xfrm rot="5400000">
            <a:off x="2723357" y="2774156"/>
            <a:ext cx="1371600" cy="1587"/>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37" name="Straight Arrow Connector 36"/>
          <p:cNvCxnSpPr>
            <a:cxnSpLocks noChangeShapeType="1"/>
          </p:cNvCxnSpPr>
          <p:nvPr/>
        </p:nvCxnSpPr>
        <p:spPr bwMode="auto">
          <a:xfrm>
            <a:off x="1219200" y="2438400"/>
            <a:ext cx="3124200" cy="2209800"/>
          </a:xfrm>
          <a:prstGeom prst="straightConnector1">
            <a:avLst/>
          </a:prstGeom>
          <a:noFill/>
          <a:ln w="19050" algn="ctr">
            <a:solidFill>
              <a:schemeClr val="tx1"/>
            </a:solidFill>
            <a:round/>
            <a:headEnd/>
            <a:tailEnd type="stealth" w="lg" len="lg"/>
          </a:ln>
          <a:extLst>
            <a:ext uri="{909E8E84-426E-40DD-AFC4-6F175D3DCCD1}">
              <a14:hiddenFill xmlns:a14="http://schemas.microsoft.com/office/drawing/2010/main">
                <a:noFill/>
              </a14:hiddenFill>
            </a:ext>
          </a:extLst>
        </p:spPr>
      </p:cxnSp>
      <p:sp>
        <p:nvSpPr>
          <p:cNvPr id="39" name="Oval 38"/>
          <p:cNvSpPr>
            <a:spLocks noChangeArrowheads="1"/>
          </p:cNvSpPr>
          <p:nvPr/>
        </p:nvSpPr>
        <p:spPr bwMode="auto">
          <a:xfrm>
            <a:off x="2601913" y="3406775"/>
            <a:ext cx="76200" cy="76200"/>
          </a:xfrm>
          <a:prstGeom prst="ellipse">
            <a:avLst/>
          </a:prstGeom>
          <a:solidFill>
            <a:schemeClr val="tx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p>
            <a:endParaRPr lang="en-US"/>
          </a:p>
        </p:txBody>
      </p:sp>
      <p:cxnSp>
        <p:nvCxnSpPr>
          <p:cNvPr id="40" name="Straight Arrow Connector 39"/>
          <p:cNvCxnSpPr>
            <a:cxnSpLocks noChangeShapeType="1"/>
          </p:cNvCxnSpPr>
          <p:nvPr/>
        </p:nvCxnSpPr>
        <p:spPr bwMode="auto">
          <a:xfrm>
            <a:off x="1219200" y="2438400"/>
            <a:ext cx="3429000" cy="1295400"/>
          </a:xfrm>
          <a:prstGeom prst="straightConnector1">
            <a:avLst/>
          </a:prstGeom>
          <a:noFill/>
          <a:ln w="19050" algn="ctr">
            <a:solidFill>
              <a:schemeClr val="tx1"/>
            </a:solidFill>
            <a:round/>
            <a:headEnd/>
            <a:tailEnd type="stealth" w="lg" len="lg"/>
          </a:ln>
          <a:extLst>
            <a:ext uri="{909E8E84-426E-40DD-AFC4-6F175D3DCCD1}">
              <a14:hiddenFill xmlns:a14="http://schemas.microsoft.com/office/drawing/2010/main">
                <a:noFill/>
              </a14:hiddenFill>
            </a:ext>
          </a:extLst>
        </p:spPr>
      </p:cxnSp>
      <p:sp>
        <p:nvSpPr>
          <p:cNvPr id="46" name="Oval 45"/>
          <p:cNvSpPr>
            <a:spLocks noChangeArrowheads="1"/>
          </p:cNvSpPr>
          <p:nvPr/>
        </p:nvSpPr>
        <p:spPr bwMode="auto">
          <a:xfrm>
            <a:off x="1208088" y="2416175"/>
            <a:ext cx="76200" cy="76200"/>
          </a:xfrm>
          <a:prstGeom prst="ellipse">
            <a:avLst/>
          </a:prstGeom>
          <a:solidFill>
            <a:schemeClr val="tx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p>
            <a:endParaRPr lang="en-US"/>
          </a:p>
        </p:txBody>
      </p:sp>
      <p:sp>
        <p:nvSpPr>
          <p:cNvPr id="47" name="Oval 46"/>
          <p:cNvSpPr>
            <a:spLocks noChangeArrowheads="1"/>
          </p:cNvSpPr>
          <p:nvPr/>
        </p:nvSpPr>
        <p:spPr bwMode="auto">
          <a:xfrm>
            <a:off x="3309938" y="3211513"/>
            <a:ext cx="76200" cy="76200"/>
          </a:xfrm>
          <a:prstGeom prst="ellipse">
            <a:avLst/>
          </a:prstGeom>
          <a:solidFill>
            <a:schemeClr val="tx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p>
            <a:endParaRPr lang="en-US"/>
          </a:p>
        </p:txBody>
      </p:sp>
      <p:sp>
        <p:nvSpPr>
          <p:cNvPr id="48" name="Oval 47"/>
          <p:cNvSpPr>
            <a:spLocks noChangeArrowheads="1"/>
          </p:cNvSpPr>
          <p:nvPr/>
        </p:nvSpPr>
        <p:spPr bwMode="auto">
          <a:xfrm>
            <a:off x="3036888" y="3352800"/>
            <a:ext cx="76200" cy="76200"/>
          </a:xfrm>
          <a:prstGeom prst="ellipse">
            <a:avLst/>
          </a:prstGeom>
          <a:solidFill>
            <a:schemeClr val="tx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p>
            <a:endParaRPr lang="en-US"/>
          </a:p>
        </p:txBody>
      </p:sp>
      <p:cxnSp>
        <p:nvCxnSpPr>
          <p:cNvPr id="51" name="Straight Arrow Connector 50"/>
          <p:cNvCxnSpPr>
            <a:cxnSpLocks noChangeShapeType="1"/>
            <a:endCxn id="71" idx="7"/>
          </p:cNvCxnSpPr>
          <p:nvPr/>
        </p:nvCxnSpPr>
        <p:spPr bwMode="auto">
          <a:xfrm rot="10800000" flipV="1">
            <a:off x="2503488" y="4648200"/>
            <a:ext cx="1839912" cy="620713"/>
          </a:xfrm>
          <a:prstGeom prst="straightConnector1">
            <a:avLst/>
          </a:prstGeom>
          <a:noFill/>
          <a:ln w="9525" algn="ctr">
            <a:solidFill>
              <a:schemeClr val="tx1"/>
            </a:solidFill>
            <a:round/>
            <a:headEnd/>
            <a:tailEnd type="stealth" w="lg" len="lg"/>
          </a:ln>
          <a:extLst>
            <a:ext uri="{909E8E84-426E-40DD-AFC4-6F175D3DCCD1}">
              <a14:hiddenFill xmlns:a14="http://schemas.microsoft.com/office/drawing/2010/main">
                <a:noFill/>
              </a14:hiddenFill>
            </a:ext>
          </a:extLst>
        </p:spPr>
      </p:cxnSp>
      <p:cxnSp>
        <p:nvCxnSpPr>
          <p:cNvPr id="54" name="Straight Arrow Connector 53"/>
          <p:cNvCxnSpPr>
            <a:cxnSpLocks noChangeShapeType="1"/>
            <a:endCxn id="71" idx="7"/>
          </p:cNvCxnSpPr>
          <p:nvPr/>
        </p:nvCxnSpPr>
        <p:spPr bwMode="auto">
          <a:xfrm rot="10800000" flipV="1">
            <a:off x="2503488" y="3733800"/>
            <a:ext cx="2144712" cy="1535113"/>
          </a:xfrm>
          <a:prstGeom prst="straightConnector1">
            <a:avLst/>
          </a:prstGeom>
          <a:noFill/>
          <a:ln w="9525" algn="ctr">
            <a:solidFill>
              <a:schemeClr val="tx1"/>
            </a:solidFill>
            <a:round/>
            <a:headEnd/>
            <a:tailEnd type="stealth" w="lg" len="lg"/>
          </a:ln>
          <a:extLst>
            <a:ext uri="{909E8E84-426E-40DD-AFC4-6F175D3DCCD1}">
              <a14:hiddenFill xmlns:a14="http://schemas.microsoft.com/office/drawing/2010/main">
                <a:noFill/>
              </a14:hiddenFill>
            </a:ext>
          </a:extLst>
        </p:spPr>
      </p:cxnSp>
      <p:cxnSp>
        <p:nvCxnSpPr>
          <p:cNvPr id="57" name="Straight Arrow Connector 56"/>
          <p:cNvCxnSpPr>
            <a:cxnSpLocks noChangeShapeType="1"/>
          </p:cNvCxnSpPr>
          <p:nvPr/>
        </p:nvCxnSpPr>
        <p:spPr bwMode="auto">
          <a:xfrm rot="10800000" flipV="1">
            <a:off x="2514600" y="4724400"/>
            <a:ext cx="3124200" cy="533400"/>
          </a:xfrm>
          <a:prstGeom prst="straightConnector1">
            <a:avLst/>
          </a:prstGeom>
          <a:noFill/>
          <a:ln w="9525" algn="ctr">
            <a:solidFill>
              <a:schemeClr val="tx1"/>
            </a:solidFill>
            <a:round/>
            <a:headEnd/>
            <a:tailEnd type="stealth" w="lg" len="lg"/>
          </a:ln>
          <a:extLst>
            <a:ext uri="{909E8E84-426E-40DD-AFC4-6F175D3DCCD1}">
              <a14:hiddenFill xmlns:a14="http://schemas.microsoft.com/office/drawing/2010/main">
                <a:noFill/>
              </a14:hiddenFill>
            </a:ext>
          </a:extLst>
        </p:spPr>
      </p:cxnSp>
      <p:sp>
        <p:nvSpPr>
          <p:cNvPr id="71" name="Oval 70"/>
          <p:cNvSpPr>
            <a:spLocks noChangeArrowheads="1"/>
          </p:cNvSpPr>
          <p:nvPr/>
        </p:nvSpPr>
        <p:spPr bwMode="auto">
          <a:xfrm>
            <a:off x="2438400" y="5257800"/>
            <a:ext cx="76200" cy="76200"/>
          </a:xfrm>
          <a:prstGeom prst="ellipse">
            <a:avLst/>
          </a:prstGeom>
          <a:solidFill>
            <a:schemeClr val="tx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p>
            <a:endParaRPr lang="en-US"/>
          </a:p>
        </p:txBody>
      </p:sp>
      <p:pic>
        <p:nvPicPr>
          <p:cNvPr id="19495" name="Picture 39" descr="D:\Research\Programming\Raytracer\Release\sp1.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58000" y="4495800"/>
            <a:ext cx="1800225"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8961891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fade">
                                      <p:cBhvr>
                                        <p:cTn id="7" dur="500"/>
                                        <p:tgtEl>
                                          <p:spTgt spid="4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9"/>
                                        </p:tgtEl>
                                        <p:attrNameLst>
                                          <p:attrName>style.visibility</p:attrName>
                                        </p:attrNameLst>
                                      </p:cBhvr>
                                      <p:to>
                                        <p:strVal val="visible"/>
                                      </p:to>
                                    </p:set>
                                    <p:animEffect transition="in" filter="fade">
                                      <p:cBhvr>
                                        <p:cTn id="12" dur="500"/>
                                        <p:tgtEl>
                                          <p:spTgt spid="39"/>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37"/>
                                        </p:tgtEl>
                                        <p:attrNameLst>
                                          <p:attrName>style.visibility</p:attrName>
                                        </p:attrNameLst>
                                      </p:cBhvr>
                                      <p:to>
                                        <p:strVal val="visible"/>
                                      </p:to>
                                    </p:set>
                                    <p:animEffect transition="in" filter="fade">
                                      <p:cBhvr>
                                        <p:cTn id="17" dur="500"/>
                                        <p:tgtEl>
                                          <p:spTgt spid="37"/>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1"/>
                                        </p:tgtEl>
                                        <p:attrNameLst>
                                          <p:attrName>style.visibility</p:attrName>
                                        </p:attrNameLst>
                                      </p:cBhvr>
                                      <p:to>
                                        <p:strVal val="visible"/>
                                      </p:to>
                                    </p:set>
                                    <p:animEffect transition="in" filter="fade">
                                      <p:cBhvr>
                                        <p:cTn id="22" dur="500"/>
                                        <p:tgtEl>
                                          <p:spTgt spid="71"/>
                                        </p:tgtEl>
                                      </p:cBhvr>
                                    </p:animEffect>
                                  </p:childTnLst>
                                </p:cTn>
                              </p:par>
                              <p:par>
                                <p:cTn id="23" presetID="10" presetClass="entr" presetSubtype="0" fill="hold" nodeType="withEffect">
                                  <p:stCondLst>
                                    <p:cond delay="0"/>
                                  </p:stCondLst>
                                  <p:childTnLst>
                                    <p:set>
                                      <p:cBhvr>
                                        <p:cTn id="24" dur="1" fill="hold">
                                          <p:stCondLst>
                                            <p:cond delay="0"/>
                                          </p:stCondLst>
                                        </p:cTn>
                                        <p:tgtEl>
                                          <p:spTgt spid="51"/>
                                        </p:tgtEl>
                                        <p:attrNameLst>
                                          <p:attrName>style.visibility</p:attrName>
                                        </p:attrNameLst>
                                      </p:cBhvr>
                                      <p:to>
                                        <p:strVal val="visible"/>
                                      </p:to>
                                    </p:set>
                                    <p:animEffect transition="in" filter="fade">
                                      <p:cBhvr>
                                        <p:cTn id="25" dur="500"/>
                                        <p:tgtEl>
                                          <p:spTgt spid="51"/>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48"/>
                                        </p:tgtEl>
                                        <p:attrNameLst>
                                          <p:attrName>style.visibility</p:attrName>
                                        </p:attrNameLst>
                                      </p:cBhvr>
                                      <p:to>
                                        <p:strVal val="visible"/>
                                      </p:to>
                                    </p:set>
                                    <p:animEffect transition="in" filter="fade">
                                      <p:cBhvr>
                                        <p:cTn id="30" dur="500"/>
                                        <p:tgtEl>
                                          <p:spTgt spid="48"/>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47"/>
                                        </p:tgtEl>
                                        <p:attrNameLst>
                                          <p:attrName>style.visibility</p:attrName>
                                        </p:attrNameLst>
                                      </p:cBhvr>
                                      <p:to>
                                        <p:strVal val="visible"/>
                                      </p:to>
                                    </p:set>
                                    <p:animEffect transition="in" filter="fade">
                                      <p:cBhvr>
                                        <p:cTn id="33" dur="500"/>
                                        <p:tgtEl>
                                          <p:spTgt spid="47"/>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10" presetClass="entr" presetSubtype="0" fill="hold" nodeType="clickEffect">
                                  <p:stCondLst>
                                    <p:cond delay="0"/>
                                  </p:stCondLst>
                                  <p:childTnLst>
                                    <p:set>
                                      <p:cBhvr>
                                        <p:cTn id="37" dur="1" fill="hold">
                                          <p:stCondLst>
                                            <p:cond delay="0"/>
                                          </p:stCondLst>
                                        </p:cTn>
                                        <p:tgtEl>
                                          <p:spTgt spid="43"/>
                                        </p:tgtEl>
                                        <p:attrNameLst>
                                          <p:attrName>style.visibility</p:attrName>
                                        </p:attrNameLst>
                                      </p:cBhvr>
                                      <p:to>
                                        <p:strVal val="visible"/>
                                      </p:to>
                                    </p:set>
                                    <p:animEffect transition="in" filter="fade">
                                      <p:cBhvr>
                                        <p:cTn id="38" dur="500"/>
                                        <p:tgtEl>
                                          <p:spTgt spid="43"/>
                                        </p:tgtEl>
                                      </p:cBhvr>
                                    </p:animEffect>
                                  </p:childTnLst>
                                </p:cTn>
                              </p:par>
                              <p:par>
                                <p:cTn id="39" presetID="10" presetClass="entr" presetSubtype="0" fill="hold" nodeType="withEffect">
                                  <p:stCondLst>
                                    <p:cond delay="0"/>
                                  </p:stCondLst>
                                  <p:childTnLst>
                                    <p:set>
                                      <p:cBhvr>
                                        <p:cTn id="40" dur="1" fill="hold">
                                          <p:stCondLst>
                                            <p:cond delay="0"/>
                                          </p:stCondLst>
                                        </p:cTn>
                                        <p:tgtEl>
                                          <p:spTgt spid="40"/>
                                        </p:tgtEl>
                                        <p:attrNameLst>
                                          <p:attrName>style.visibility</p:attrName>
                                        </p:attrNameLst>
                                      </p:cBhvr>
                                      <p:to>
                                        <p:strVal val="visible"/>
                                      </p:to>
                                    </p:set>
                                    <p:animEffect transition="in" filter="fade">
                                      <p:cBhvr>
                                        <p:cTn id="41" dur="500"/>
                                        <p:tgtEl>
                                          <p:spTgt spid="40"/>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10" presetClass="entr" presetSubtype="0" fill="hold" nodeType="clickEffect">
                                  <p:stCondLst>
                                    <p:cond delay="0"/>
                                  </p:stCondLst>
                                  <p:childTnLst>
                                    <p:set>
                                      <p:cBhvr>
                                        <p:cTn id="45" dur="1" fill="hold">
                                          <p:stCondLst>
                                            <p:cond delay="0"/>
                                          </p:stCondLst>
                                        </p:cTn>
                                        <p:tgtEl>
                                          <p:spTgt spid="54"/>
                                        </p:tgtEl>
                                        <p:attrNameLst>
                                          <p:attrName>style.visibility</p:attrName>
                                        </p:attrNameLst>
                                      </p:cBhvr>
                                      <p:to>
                                        <p:strVal val="visible"/>
                                      </p:to>
                                    </p:set>
                                    <p:animEffect transition="in" filter="fade">
                                      <p:cBhvr>
                                        <p:cTn id="46" dur="500"/>
                                        <p:tgtEl>
                                          <p:spTgt spid="54"/>
                                        </p:tgtEl>
                                      </p:cBhvr>
                                    </p:animEffect>
                                  </p:childTnLst>
                                </p:cTn>
                              </p:par>
                              <p:par>
                                <p:cTn id="47" presetID="10" presetClass="entr" presetSubtype="0" fill="hold" nodeType="withEffect">
                                  <p:stCondLst>
                                    <p:cond delay="0"/>
                                  </p:stCondLst>
                                  <p:childTnLst>
                                    <p:set>
                                      <p:cBhvr>
                                        <p:cTn id="48" dur="1" fill="hold">
                                          <p:stCondLst>
                                            <p:cond delay="0"/>
                                          </p:stCondLst>
                                        </p:cTn>
                                        <p:tgtEl>
                                          <p:spTgt spid="57"/>
                                        </p:tgtEl>
                                        <p:attrNameLst>
                                          <p:attrName>style.visibility</p:attrName>
                                        </p:attrNameLst>
                                      </p:cBhvr>
                                      <p:to>
                                        <p:strVal val="visible"/>
                                      </p:to>
                                    </p:set>
                                    <p:animEffect transition="in" filter="fade">
                                      <p:cBhvr>
                                        <p:cTn id="49" dur="500"/>
                                        <p:tgtEl>
                                          <p:spTgt spid="57"/>
                                        </p:tgtEl>
                                      </p:cBhvr>
                                    </p:animEffect>
                                  </p:childTnLst>
                                </p:cTn>
                              </p:par>
                            </p:childTnLst>
                          </p:cTn>
                        </p:par>
                      </p:childTnLst>
                    </p:cTn>
                  </p:par>
                  <p:par>
                    <p:cTn id="50" fill="hold" nodeType="clickPar">
                      <p:stCondLst>
                        <p:cond delay="indefinite"/>
                      </p:stCondLst>
                      <p:childTnLst>
                        <p:par>
                          <p:cTn id="51" fill="hold" nodeType="withGroup">
                            <p:stCondLst>
                              <p:cond delay="0"/>
                            </p:stCondLst>
                            <p:childTnLst>
                              <p:par>
                                <p:cTn id="52" presetID="10" presetClass="entr" presetSubtype="0" fill="hold" nodeType="clickEffect">
                                  <p:stCondLst>
                                    <p:cond delay="0"/>
                                  </p:stCondLst>
                                  <p:childTnLst>
                                    <p:set>
                                      <p:cBhvr>
                                        <p:cTn id="53" dur="1" fill="hold">
                                          <p:stCondLst>
                                            <p:cond delay="0"/>
                                          </p:stCondLst>
                                        </p:cTn>
                                        <p:tgtEl>
                                          <p:spTgt spid="19495"/>
                                        </p:tgtEl>
                                        <p:attrNameLst>
                                          <p:attrName>style.visibility</p:attrName>
                                        </p:attrNameLst>
                                      </p:cBhvr>
                                      <p:to>
                                        <p:strVal val="visible"/>
                                      </p:to>
                                    </p:set>
                                    <p:animEffect transition="in" filter="fade">
                                      <p:cBhvr>
                                        <p:cTn id="54" dur="500"/>
                                        <p:tgtEl>
                                          <p:spTgt spid="194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46" grpId="0" animBg="1"/>
      <p:bldP spid="47" grpId="0" animBg="1"/>
      <p:bldP spid="48" grpId="0" animBg="1"/>
      <p:bldP spid="71"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Picture 7" descr="D:\Teaching\2008 Computer Graphics\472px-Camera_icon.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1905000"/>
            <a:ext cx="1046163" cy="1017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699" name="Rectangle 2"/>
          <p:cNvSpPr>
            <a:spLocks noGrp="1" noChangeArrowheads="1"/>
          </p:cNvSpPr>
          <p:nvPr>
            <p:ph type="title"/>
          </p:nvPr>
        </p:nvSpPr>
        <p:spPr/>
        <p:txBody>
          <a:bodyPr/>
          <a:lstStyle/>
          <a:p>
            <a:pPr eaLnBrk="1" hangingPunct="1"/>
            <a:r>
              <a:rPr lang="en-CA" smtClean="0"/>
              <a:t>Generating Shadows</a:t>
            </a:r>
            <a:endParaRPr lang="en-US" smtClean="0"/>
          </a:p>
        </p:txBody>
      </p:sp>
      <p:sp>
        <p:nvSpPr>
          <p:cNvPr id="29700" name="Rectangle 3"/>
          <p:cNvSpPr>
            <a:spLocks noGrp="1" noChangeArrowheads="1"/>
          </p:cNvSpPr>
          <p:nvPr>
            <p:ph idx="1"/>
          </p:nvPr>
        </p:nvSpPr>
        <p:spPr/>
        <p:txBody>
          <a:bodyPr/>
          <a:lstStyle/>
          <a:p>
            <a:pPr eaLnBrk="1" hangingPunct="1"/>
            <a:r>
              <a:rPr lang="en-CA" smtClean="0"/>
              <a:t>shadow rays to test intersections between</a:t>
            </a:r>
            <a:br>
              <a:rPr lang="en-CA" smtClean="0"/>
            </a:br>
            <a:r>
              <a:rPr lang="en-CA" smtClean="0"/>
              <a:t>                                point and light source</a:t>
            </a:r>
            <a:endParaRPr lang="en-US" smtClean="0"/>
          </a:p>
        </p:txBody>
      </p:sp>
      <p:pic>
        <p:nvPicPr>
          <p:cNvPr id="29701" name="Picture 7" descr="nut-step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10200" y="4038600"/>
            <a:ext cx="1143000" cy="1169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9702" name="Straight Arrow Connector 42"/>
          <p:cNvCxnSpPr>
            <a:cxnSpLocks noChangeShapeType="1"/>
          </p:cNvCxnSpPr>
          <p:nvPr/>
        </p:nvCxnSpPr>
        <p:spPr bwMode="auto">
          <a:xfrm>
            <a:off x="1219200" y="2438400"/>
            <a:ext cx="4419600" cy="2286000"/>
          </a:xfrm>
          <a:prstGeom prst="straightConnector1">
            <a:avLst/>
          </a:prstGeom>
          <a:noFill/>
          <a:ln w="19050" algn="ctr">
            <a:solidFill>
              <a:schemeClr val="tx1"/>
            </a:solidFill>
            <a:round/>
            <a:headEnd/>
            <a:tailEnd type="stealth" w="lg" len="lg"/>
          </a:ln>
          <a:extLst>
            <a:ext uri="{909E8E84-426E-40DD-AFC4-6F175D3DCCD1}">
              <a14:hiddenFill xmlns:a14="http://schemas.microsoft.com/office/drawing/2010/main">
                <a:noFill/>
              </a14:hiddenFill>
            </a:ext>
          </a:extLst>
        </p:spPr>
      </p:cxnSp>
      <p:pic>
        <p:nvPicPr>
          <p:cNvPr id="29703" name="Picture 11" descr="nut-step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495800" y="3276600"/>
            <a:ext cx="411163" cy="844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04" name="Picture 2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114800" y="4572000"/>
            <a:ext cx="914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29705" name="Picture 6" descr="D:\Teaching\2008 Computer Graphics\160px-Stock_dialog-info.svg.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81200" y="4876800"/>
            <a:ext cx="10668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06" name="Parallelogram 11"/>
          <p:cNvSpPr>
            <a:spLocks noChangeArrowheads="1"/>
          </p:cNvSpPr>
          <p:nvPr/>
        </p:nvSpPr>
        <p:spPr bwMode="auto">
          <a:xfrm rot="5400000" flipH="1">
            <a:off x="1931988" y="2346325"/>
            <a:ext cx="1981200" cy="1295400"/>
          </a:xfrm>
          <a:prstGeom prst="parallelogram">
            <a:avLst>
              <a:gd name="adj" fmla="val 45719"/>
            </a:avLst>
          </a:prstGeom>
          <a:noFill/>
          <a:ln w="5715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9707" name="Straight Connector 13"/>
          <p:cNvCxnSpPr>
            <a:cxnSpLocks noChangeShapeType="1"/>
          </p:cNvCxnSpPr>
          <p:nvPr/>
        </p:nvCxnSpPr>
        <p:spPr bwMode="auto">
          <a:xfrm flipV="1">
            <a:off x="2274888" y="2155825"/>
            <a:ext cx="1295400" cy="609600"/>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29708" name="Straight Connector 15"/>
          <p:cNvCxnSpPr>
            <a:cxnSpLocks noChangeShapeType="1"/>
          </p:cNvCxnSpPr>
          <p:nvPr/>
        </p:nvCxnSpPr>
        <p:spPr bwMode="auto">
          <a:xfrm flipV="1">
            <a:off x="2274888" y="2308225"/>
            <a:ext cx="1295400" cy="609600"/>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29709" name="Straight Connector 16"/>
          <p:cNvCxnSpPr>
            <a:cxnSpLocks noChangeShapeType="1"/>
          </p:cNvCxnSpPr>
          <p:nvPr/>
        </p:nvCxnSpPr>
        <p:spPr bwMode="auto">
          <a:xfrm flipV="1">
            <a:off x="2274888" y="2460625"/>
            <a:ext cx="1295400" cy="609600"/>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29710" name="Straight Connector 17"/>
          <p:cNvCxnSpPr>
            <a:cxnSpLocks noChangeShapeType="1"/>
          </p:cNvCxnSpPr>
          <p:nvPr/>
        </p:nvCxnSpPr>
        <p:spPr bwMode="auto">
          <a:xfrm flipV="1">
            <a:off x="2274888" y="2613025"/>
            <a:ext cx="1295400" cy="609600"/>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29711" name="Straight Connector 18"/>
          <p:cNvCxnSpPr>
            <a:cxnSpLocks noChangeShapeType="1"/>
          </p:cNvCxnSpPr>
          <p:nvPr/>
        </p:nvCxnSpPr>
        <p:spPr bwMode="auto">
          <a:xfrm flipV="1">
            <a:off x="2274888" y="2765425"/>
            <a:ext cx="1295400" cy="609600"/>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29712" name="Straight Connector 19"/>
          <p:cNvCxnSpPr>
            <a:cxnSpLocks noChangeShapeType="1"/>
          </p:cNvCxnSpPr>
          <p:nvPr/>
        </p:nvCxnSpPr>
        <p:spPr bwMode="auto">
          <a:xfrm flipV="1">
            <a:off x="2274888" y="2917825"/>
            <a:ext cx="1295400" cy="609600"/>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29713" name="Straight Connector 21"/>
          <p:cNvCxnSpPr>
            <a:cxnSpLocks noChangeShapeType="1"/>
          </p:cNvCxnSpPr>
          <p:nvPr/>
        </p:nvCxnSpPr>
        <p:spPr bwMode="auto">
          <a:xfrm flipV="1">
            <a:off x="2274888" y="3070225"/>
            <a:ext cx="1295400" cy="609600"/>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29714" name="Straight Connector 22"/>
          <p:cNvCxnSpPr>
            <a:cxnSpLocks noChangeShapeType="1"/>
          </p:cNvCxnSpPr>
          <p:nvPr/>
        </p:nvCxnSpPr>
        <p:spPr bwMode="auto">
          <a:xfrm flipV="1">
            <a:off x="2274888" y="3222625"/>
            <a:ext cx="1295400" cy="609600"/>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29715" name="Straight Connector 24"/>
          <p:cNvCxnSpPr>
            <a:cxnSpLocks noChangeShapeType="1"/>
          </p:cNvCxnSpPr>
          <p:nvPr/>
        </p:nvCxnSpPr>
        <p:spPr bwMode="auto">
          <a:xfrm rot="5400000">
            <a:off x="1756569" y="3217069"/>
            <a:ext cx="1371600" cy="1588"/>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29716" name="Straight Connector 25"/>
          <p:cNvCxnSpPr>
            <a:cxnSpLocks noChangeShapeType="1"/>
          </p:cNvCxnSpPr>
          <p:nvPr/>
        </p:nvCxnSpPr>
        <p:spPr bwMode="auto">
          <a:xfrm rot="5400000">
            <a:off x="1893094" y="3150394"/>
            <a:ext cx="1371600" cy="1588"/>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29717" name="Straight Connector 26"/>
          <p:cNvCxnSpPr>
            <a:cxnSpLocks noChangeShapeType="1"/>
          </p:cNvCxnSpPr>
          <p:nvPr/>
        </p:nvCxnSpPr>
        <p:spPr bwMode="auto">
          <a:xfrm rot="5400000">
            <a:off x="2032794" y="3083719"/>
            <a:ext cx="1371600" cy="1588"/>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29718" name="Straight Connector 28"/>
          <p:cNvCxnSpPr>
            <a:cxnSpLocks noChangeShapeType="1"/>
          </p:cNvCxnSpPr>
          <p:nvPr/>
        </p:nvCxnSpPr>
        <p:spPr bwMode="auto">
          <a:xfrm rot="5400000">
            <a:off x="2170907" y="3031331"/>
            <a:ext cx="1371600" cy="1587"/>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29719" name="Straight Connector 29"/>
          <p:cNvCxnSpPr>
            <a:cxnSpLocks noChangeShapeType="1"/>
          </p:cNvCxnSpPr>
          <p:nvPr/>
        </p:nvCxnSpPr>
        <p:spPr bwMode="auto">
          <a:xfrm rot="5400000">
            <a:off x="2309019" y="2969419"/>
            <a:ext cx="1371600" cy="1588"/>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29720" name="Straight Connector 30"/>
          <p:cNvCxnSpPr>
            <a:cxnSpLocks noChangeShapeType="1"/>
          </p:cNvCxnSpPr>
          <p:nvPr/>
        </p:nvCxnSpPr>
        <p:spPr bwMode="auto">
          <a:xfrm rot="5400000">
            <a:off x="2447132" y="2902744"/>
            <a:ext cx="1371600" cy="1587"/>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29721" name="Straight Connector 32"/>
          <p:cNvCxnSpPr>
            <a:cxnSpLocks noChangeShapeType="1"/>
          </p:cNvCxnSpPr>
          <p:nvPr/>
        </p:nvCxnSpPr>
        <p:spPr bwMode="auto">
          <a:xfrm rot="5400000">
            <a:off x="2585244" y="2831306"/>
            <a:ext cx="1371600" cy="1588"/>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29722" name="Straight Connector 34"/>
          <p:cNvCxnSpPr>
            <a:cxnSpLocks noChangeShapeType="1"/>
          </p:cNvCxnSpPr>
          <p:nvPr/>
        </p:nvCxnSpPr>
        <p:spPr bwMode="auto">
          <a:xfrm rot="5400000">
            <a:off x="2723357" y="2774156"/>
            <a:ext cx="1371600" cy="1587"/>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sp>
        <p:nvSpPr>
          <p:cNvPr id="29723" name="Oval 45"/>
          <p:cNvSpPr>
            <a:spLocks noChangeArrowheads="1"/>
          </p:cNvSpPr>
          <p:nvPr/>
        </p:nvSpPr>
        <p:spPr bwMode="auto">
          <a:xfrm>
            <a:off x="1208088" y="2416175"/>
            <a:ext cx="76200" cy="76200"/>
          </a:xfrm>
          <a:prstGeom prst="ellipse">
            <a:avLst/>
          </a:prstGeom>
          <a:solidFill>
            <a:schemeClr val="tx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p>
            <a:endParaRPr lang="en-US"/>
          </a:p>
        </p:txBody>
      </p:sp>
      <p:cxnSp>
        <p:nvCxnSpPr>
          <p:cNvPr id="29724" name="Straight Arrow Connector 56"/>
          <p:cNvCxnSpPr>
            <a:cxnSpLocks noChangeShapeType="1"/>
          </p:cNvCxnSpPr>
          <p:nvPr/>
        </p:nvCxnSpPr>
        <p:spPr bwMode="auto">
          <a:xfrm rot="10800000" flipV="1">
            <a:off x="2514600" y="4724400"/>
            <a:ext cx="3124200" cy="533400"/>
          </a:xfrm>
          <a:prstGeom prst="straightConnector1">
            <a:avLst/>
          </a:prstGeom>
          <a:noFill/>
          <a:ln w="9525" algn="ctr">
            <a:solidFill>
              <a:schemeClr val="tx1"/>
            </a:solidFill>
            <a:round/>
            <a:headEnd/>
            <a:tailEnd type="stealth" w="lg" len="lg"/>
          </a:ln>
          <a:extLst>
            <a:ext uri="{909E8E84-426E-40DD-AFC4-6F175D3DCCD1}">
              <a14:hiddenFill xmlns:a14="http://schemas.microsoft.com/office/drawing/2010/main">
                <a:noFill/>
              </a14:hiddenFill>
            </a:ext>
          </a:extLst>
        </p:spPr>
      </p:cxnSp>
      <p:sp>
        <p:nvSpPr>
          <p:cNvPr id="29725" name="Oval 70"/>
          <p:cNvSpPr>
            <a:spLocks noChangeArrowheads="1"/>
          </p:cNvSpPr>
          <p:nvPr/>
        </p:nvSpPr>
        <p:spPr bwMode="auto">
          <a:xfrm>
            <a:off x="2438400" y="5257800"/>
            <a:ext cx="76200" cy="76200"/>
          </a:xfrm>
          <a:prstGeom prst="ellipse">
            <a:avLst/>
          </a:prstGeom>
          <a:solidFill>
            <a:schemeClr val="tx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p>
            <a:endParaRPr lang="en-US"/>
          </a:p>
        </p:txBody>
      </p:sp>
      <p:pic>
        <p:nvPicPr>
          <p:cNvPr id="58407" name="Picture 39" descr="D:\Research\Programming\Raytracer\Release\sp2.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58000" y="2619375"/>
            <a:ext cx="1800225"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408" name="Picture 40" descr="D:\Research\Programming\Raytracer\Release\sp3.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858000" y="4495800"/>
            <a:ext cx="1800225"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9735979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58407"/>
                                        </p:tgtEl>
                                        <p:attrNameLst>
                                          <p:attrName>style.visibility</p:attrName>
                                        </p:attrNameLst>
                                      </p:cBhvr>
                                      <p:to>
                                        <p:strVal val="visible"/>
                                      </p:to>
                                    </p:set>
                                    <p:animEffect transition="in" filter="fade">
                                      <p:cBhvr>
                                        <p:cTn id="7" dur="500"/>
                                        <p:tgtEl>
                                          <p:spTgt spid="5840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58408"/>
                                        </p:tgtEl>
                                        <p:attrNameLst>
                                          <p:attrName>style.visibility</p:attrName>
                                        </p:attrNameLst>
                                      </p:cBhvr>
                                      <p:to>
                                        <p:strVal val="visible"/>
                                      </p:to>
                                    </p:set>
                                    <p:animEffect transition="in" filter="fade">
                                      <p:cBhvr>
                                        <p:cTn id="12" dur="500"/>
                                        <p:tgtEl>
                                          <p:spTgt spid="584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7" descr="D:\Teaching\2008 Computer Graphics\472px-Camera_icon.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1905000"/>
            <a:ext cx="1046163" cy="1017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23" name="Title 1"/>
          <p:cNvSpPr>
            <a:spLocks noGrp="1"/>
          </p:cNvSpPr>
          <p:nvPr>
            <p:ph type="title"/>
          </p:nvPr>
        </p:nvSpPr>
        <p:spPr/>
        <p:txBody>
          <a:bodyPr/>
          <a:lstStyle/>
          <a:p>
            <a:pPr eaLnBrk="1" hangingPunct="1"/>
            <a:r>
              <a:rPr lang="en-US" smtClean="0"/>
              <a:t>True Raytracing (Recursion)</a:t>
            </a:r>
          </a:p>
        </p:txBody>
      </p:sp>
      <p:sp>
        <p:nvSpPr>
          <p:cNvPr id="30724" name="Rectangle 43"/>
          <p:cNvSpPr>
            <a:spLocks noGrp="1" noChangeArrowheads="1"/>
          </p:cNvSpPr>
          <p:nvPr>
            <p:ph idx="1"/>
          </p:nvPr>
        </p:nvSpPr>
        <p:spPr/>
        <p:txBody>
          <a:bodyPr/>
          <a:lstStyle/>
          <a:p>
            <a:pPr eaLnBrk="1" hangingPunct="1"/>
            <a:r>
              <a:rPr lang="en-CA" smtClean="0"/>
              <a:t>recursion: also follow reflected rays and</a:t>
            </a:r>
            <a:br>
              <a:rPr lang="en-CA" smtClean="0"/>
            </a:br>
            <a:r>
              <a:rPr lang="en-CA" smtClean="0"/>
              <a:t>                                         refracted rays</a:t>
            </a:r>
            <a:endParaRPr lang="en-US" smtClean="0"/>
          </a:p>
        </p:txBody>
      </p:sp>
      <p:pic>
        <p:nvPicPr>
          <p:cNvPr id="30725" name="Picture 7" descr="nut-step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10200" y="4038600"/>
            <a:ext cx="1143000" cy="1169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0726" name="Straight Arrow Connector 5"/>
          <p:cNvCxnSpPr>
            <a:cxnSpLocks noChangeShapeType="1"/>
          </p:cNvCxnSpPr>
          <p:nvPr/>
        </p:nvCxnSpPr>
        <p:spPr bwMode="auto">
          <a:xfrm>
            <a:off x="1219200" y="2438400"/>
            <a:ext cx="4419600" cy="2286000"/>
          </a:xfrm>
          <a:prstGeom prst="straightConnector1">
            <a:avLst/>
          </a:prstGeom>
          <a:noFill/>
          <a:ln w="19050" algn="ctr">
            <a:solidFill>
              <a:schemeClr val="tx1"/>
            </a:solidFill>
            <a:round/>
            <a:headEnd/>
            <a:tailEnd type="stealth" w="lg" len="lg"/>
          </a:ln>
          <a:extLst>
            <a:ext uri="{909E8E84-426E-40DD-AFC4-6F175D3DCCD1}">
              <a14:hiddenFill xmlns:a14="http://schemas.microsoft.com/office/drawing/2010/main">
                <a:noFill/>
              </a14:hiddenFill>
            </a:ext>
          </a:extLst>
        </p:spPr>
      </p:cxnSp>
      <p:pic>
        <p:nvPicPr>
          <p:cNvPr id="30727" name="Picture 11" descr="nut-step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495800" y="3276600"/>
            <a:ext cx="411163" cy="844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28" name="Picture 2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114800" y="4572000"/>
            <a:ext cx="914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30729" name="Picture 6" descr="D:\Teaching\2008 Computer Graphics\160px-Stock_dialog-info.svg.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81200" y="4876800"/>
            <a:ext cx="10668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30" name="Parallelogram 10"/>
          <p:cNvSpPr>
            <a:spLocks noChangeArrowheads="1"/>
          </p:cNvSpPr>
          <p:nvPr/>
        </p:nvSpPr>
        <p:spPr bwMode="auto">
          <a:xfrm rot="5400000" flipH="1">
            <a:off x="1931988" y="2346325"/>
            <a:ext cx="1981200" cy="1295400"/>
          </a:xfrm>
          <a:prstGeom prst="parallelogram">
            <a:avLst>
              <a:gd name="adj" fmla="val 45719"/>
            </a:avLst>
          </a:prstGeom>
          <a:noFill/>
          <a:ln w="5715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30731" name="Straight Connector 11"/>
          <p:cNvCxnSpPr>
            <a:cxnSpLocks noChangeShapeType="1"/>
          </p:cNvCxnSpPr>
          <p:nvPr/>
        </p:nvCxnSpPr>
        <p:spPr bwMode="auto">
          <a:xfrm flipV="1">
            <a:off x="2274888" y="2155825"/>
            <a:ext cx="1295400" cy="609600"/>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30732" name="Straight Connector 12"/>
          <p:cNvCxnSpPr>
            <a:cxnSpLocks noChangeShapeType="1"/>
          </p:cNvCxnSpPr>
          <p:nvPr/>
        </p:nvCxnSpPr>
        <p:spPr bwMode="auto">
          <a:xfrm flipV="1">
            <a:off x="2274888" y="2308225"/>
            <a:ext cx="1295400" cy="609600"/>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30733" name="Straight Connector 13"/>
          <p:cNvCxnSpPr>
            <a:cxnSpLocks noChangeShapeType="1"/>
          </p:cNvCxnSpPr>
          <p:nvPr/>
        </p:nvCxnSpPr>
        <p:spPr bwMode="auto">
          <a:xfrm flipV="1">
            <a:off x="2274888" y="2460625"/>
            <a:ext cx="1295400" cy="609600"/>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30734" name="Straight Connector 14"/>
          <p:cNvCxnSpPr>
            <a:cxnSpLocks noChangeShapeType="1"/>
          </p:cNvCxnSpPr>
          <p:nvPr/>
        </p:nvCxnSpPr>
        <p:spPr bwMode="auto">
          <a:xfrm flipV="1">
            <a:off x="2274888" y="2613025"/>
            <a:ext cx="1295400" cy="609600"/>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30735" name="Straight Connector 15"/>
          <p:cNvCxnSpPr>
            <a:cxnSpLocks noChangeShapeType="1"/>
          </p:cNvCxnSpPr>
          <p:nvPr/>
        </p:nvCxnSpPr>
        <p:spPr bwMode="auto">
          <a:xfrm flipV="1">
            <a:off x="2274888" y="2765425"/>
            <a:ext cx="1295400" cy="609600"/>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30736" name="Straight Connector 16"/>
          <p:cNvCxnSpPr>
            <a:cxnSpLocks noChangeShapeType="1"/>
          </p:cNvCxnSpPr>
          <p:nvPr/>
        </p:nvCxnSpPr>
        <p:spPr bwMode="auto">
          <a:xfrm flipV="1">
            <a:off x="2274888" y="2917825"/>
            <a:ext cx="1295400" cy="609600"/>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30737" name="Straight Connector 17"/>
          <p:cNvCxnSpPr>
            <a:cxnSpLocks noChangeShapeType="1"/>
          </p:cNvCxnSpPr>
          <p:nvPr/>
        </p:nvCxnSpPr>
        <p:spPr bwMode="auto">
          <a:xfrm flipV="1">
            <a:off x="2274888" y="3070225"/>
            <a:ext cx="1295400" cy="609600"/>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30738" name="Straight Connector 18"/>
          <p:cNvCxnSpPr>
            <a:cxnSpLocks noChangeShapeType="1"/>
          </p:cNvCxnSpPr>
          <p:nvPr/>
        </p:nvCxnSpPr>
        <p:spPr bwMode="auto">
          <a:xfrm flipV="1">
            <a:off x="2274888" y="3222625"/>
            <a:ext cx="1295400" cy="609600"/>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30739" name="Straight Connector 19"/>
          <p:cNvCxnSpPr>
            <a:cxnSpLocks noChangeShapeType="1"/>
          </p:cNvCxnSpPr>
          <p:nvPr/>
        </p:nvCxnSpPr>
        <p:spPr bwMode="auto">
          <a:xfrm rot="5400000">
            <a:off x="1756569" y="3217069"/>
            <a:ext cx="1371600" cy="1588"/>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30740" name="Straight Connector 20"/>
          <p:cNvCxnSpPr>
            <a:cxnSpLocks noChangeShapeType="1"/>
          </p:cNvCxnSpPr>
          <p:nvPr/>
        </p:nvCxnSpPr>
        <p:spPr bwMode="auto">
          <a:xfrm rot="5400000">
            <a:off x="1893094" y="3150394"/>
            <a:ext cx="1371600" cy="1588"/>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30741" name="Straight Connector 21"/>
          <p:cNvCxnSpPr>
            <a:cxnSpLocks noChangeShapeType="1"/>
          </p:cNvCxnSpPr>
          <p:nvPr/>
        </p:nvCxnSpPr>
        <p:spPr bwMode="auto">
          <a:xfrm rot="5400000">
            <a:off x="2032794" y="3083719"/>
            <a:ext cx="1371600" cy="1588"/>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30742" name="Straight Connector 22"/>
          <p:cNvCxnSpPr>
            <a:cxnSpLocks noChangeShapeType="1"/>
          </p:cNvCxnSpPr>
          <p:nvPr/>
        </p:nvCxnSpPr>
        <p:spPr bwMode="auto">
          <a:xfrm rot="5400000">
            <a:off x="2170907" y="3031331"/>
            <a:ext cx="1371600" cy="1587"/>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30743" name="Straight Connector 23"/>
          <p:cNvCxnSpPr>
            <a:cxnSpLocks noChangeShapeType="1"/>
          </p:cNvCxnSpPr>
          <p:nvPr/>
        </p:nvCxnSpPr>
        <p:spPr bwMode="auto">
          <a:xfrm rot="5400000">
            <a:off x="2309019" y="2969419"/>
            <a:ext cx="1371600" cy="1588"/>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30744" name="Straight Connector 24"/>
          <p:cNvCxnSpPr>
            <a:cxnSpLocks noChangeShapeType="1"/>
          </p:cNvCxnSpPr>
          <p:nvPr/>
        </p:nvCxnSpPr>
        <p:spPr bwMode="auto">
          <a:xfrm rot="5400000">
            <a:off x="2447132" y="2902744"/>
            <a:ext cx="1371600" cy="1587"/>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30745" name="Straight Connector 25"/>
          <p:cNvCxnSpPr>
            <a:cxnSpLocks noChangeShapeType="1"/>
          </p:cNvCxnSpPr>
          <p:nvPr/>
        </p:nvCxnSpPr>
        <p:spPr bwMode="auto">
          <a:xfrm rot="5400000">
            <a:off x="2585244" y="2831306"/>
            <a:ext cx="1371600" cy="1588"/>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30746" name="Straight Connector 26"/>
          <p:cNvCxnSpPr>
            <a:cxnSpLocks noChangeShapeType="1"/>
          </p:cNvCxnSpPr>
          <p:nvPr/>
        </p:nvCxnSpPr>
        <p:spPr bwMode="auto">
          <a:xfrm rot="5400000">
            <a:off x="2723357" y="2774156"/>
            <a:ext cx="1371600" cy="1587"/>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30747" name="Straight Arrow Connector 27"/>
          <p:cNvCxnSpPr>
            <a:cxnSpLocks noChangeShapeType="1"/>
          </p:cNvCxnSpPr>
          <p:nvPr/>
        </p:nvCxnSpPr>
        <p:spPr bwMode="auto">
          <a:xfrm>
            <a:off x="1219200" y="2438400"/>
            <a:ext cx="3124200" cy="2209800"/>
          </a:xfrm>
          <a:prstGeom prst="straightConnector1">
            <a:avLst/>
          </a:prstGeom>
          <a:noFill/>
          <a:ln w="19050" algn="ctr">
            <a:solidFill>
              <a:schemeClr val="tx1"/>
            </a:solidFill>
            <a:round/>
            <a:headEnd/>
            <a:tailEnd type="stealth" w="lg" len="lg"/>
          </a:ln>
          <a:extLst>
            <a:ext uri="{909E8E84-426E-40DD-AFC4-6F175D3DCCD1}">
              <a14:hiddenFill xmlns:a14="http://schemas.microsoft.com/office/drawing/2010/main">
                <a:noFill/>
              </a14:hiddenFill>
            </a:ext>
          </a:extLst>
        </p:spPr>
      </p:cxnSp>
      <p:sp>
        <p:nvSpPr>
          <p:cNvPr id="30748" name="Oval 28"/>
          <p:cNvSpPr>
            <a:spLocks noChangeArrowheads="1"/>
          </p:cNvSpPr>
          <p:nvPr/>
        </p:nvSpPr>
        <p:spPr bwMode="auto">
          <a:xfrm>
            <a:off x="2601913" y="3406775"/>
            <a:ext cx="76200" cy="76200"/>
          </a:xfrm>
          <a:prstGeom prst="ellipse">
            <a:avLst/>
          </a:prstGeom>
          <a:solidFill>
            <a:schemeClr val="tx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p>
            <a:endParaRPr lang="en-US"/>
          </a:p>
        </p:txBody>
      </p:sp>
      <p:cxnSp>
        <p:nvCxnSpPr>
          <p:cNvPr id="30749" name="Straight Arrow Connector 29"/>
          <p:cNvCxnSpPr>
            <a:cxnSpLocks noChangeShapeType="1"/>
          </p:cNvCxnSpPr>
          <p:nvPr/>
        </p:nvCxnSpPr>
        <p:spPr bwMode="auto">
          <a:xfrm>
            <a:off x="1219200" y="2438400"/>
            <a:ext cx="3429000" cy="1295400"/>
          </a:xfrm>
          <a:prstGeom prst="straightConnector1">
            <a:avLst/>
          </a:prstGeom>
          <a:noFill/>
          <a:ln w="19050" algn="ctr">
            <a:solidFill>
              <a:schemeClr val="tx1"/>
            </a:solidFill>
            <a:round/>
            <a:headEnd/>
            <a:tailEnd type="stealth" w="lg" len="lg"/>
          </a:ln>
          <a:extLst>
            <a:ext uri="{909E8E84-426E-40DD-AFC4-6F175D3DCCD1}">
              <a14:hiddenFill xmlns:a14="http://schemas.microsoft.com/office/drawing/2010/main">
                <a:noFill/>
              </a14:hiddenFill>
            </a:ext>
          </a:extLst>
        </p:spPr>
      </p:cxnSp>
      <p:sp>
        <p:nvSpPr>
          <p:cNvPr id="30750" name="Oval 30"/>
          <p:cNvSpPr>
            <a:spLocks noChangeArrowheads="1"/>
          </p:cNvSpPr>
          <p:nvPr/>
        </p:nvSpPr>
        <p:spPr bwMode="auto">
          <a:xfrm>
            <a:off x="1208088" y="2416175"/>
            <a:ext cx="76200" cy="76200"/>
          </a:xfrm>
          <a:prstGeom prst="ellipse">
            <a:avLst/>
          </a:prstGeom>
          <a:solidFill>
            <a:schemeClr val="tx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p>
            <a:endParaRPr lang="en-US"/>
          </a:p>
        </p:txBody>
      </p:sp>
      <p:sp>
        <p:nvSpPr>
          <p:cNvPr id="30751" name="Oval 31"/>
          <p:cNvSpPr>
            <a:spLocks noChangeArrowheads="1"/>
          </p:cNvSpPr>
          <p:nvPr/>
        </p:nvSpPr>
        <p:spPr bwMode="auto">
          <a:xfrm>
            <a:off x="3309938" y="3211513"/>
            <a:ext cx="76200" cy="76200"/>
          </a:xfrm>
          <a:prstGeom prst="ellipse">
            <a:avLst/>
          </a:prstGeom>
          <a:solidFill>
            <a:schemeClr val="tx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p>
            <a:endParaRPr lang="en-US"/>
          </a:p>
        </p:txBody>
      </p:sp>
      <p:sp>
        <p:nvSpPr>
          <p:cNvPr id="30752" name="Oval 32"/>
          <p:cNvSpPr>
            <a:spLocks noChangeArrowheads="1"/>
          </p:cNvSpPr>
          <p:nvPr/>
        </p:nvSpPr>
        <p:spPr bwMode="auto">
          <a:xfrm>
            <a:off x="3036888" y="3352800"/>
            <a:ext cx="76200" cy="76200"/>
          </a:xfrm>
          <a:prstGeom prst="ellipse">
            <a:avLst/>
          </a:prstGeom>
          <a:solidFill>
            <a:schemeClr val="tx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p>
            <a:endParaRPr lang="en-US"/>
          </a:p>
        </p:txBody>
      </p:sp>
      <p:cxnSp>
        <p:nvCxnSpPr>
          <p:cNvPr id="30753" name="Straight Arrow Connector 33"/>
          <p:cNvCxnSpPr>
            <a:cxnSpLocks noChangeShapeType="1"/>
            <a:endCxn id="30761" idx="7"/>
          </p:cNvCxnSpPr>
          <p:nvPr/>
        </p:nvCxnSpPr>
        <p:spPr bwMode="auto">
          <a:xfrm rot="10800000" flipV="1">
            <a:off x="2503488" y="4648200"/>
            <a:ext cx="1839912" cy="620713"/>
          </a:xfrm>
          <a:prstGeom prst="straightConnector1">
            <a:avLst/>
          </a:prstGeom>
          <a:noFill/>
          <a:ln w="9525" algn="ctr">
            <a:solidFill>
              <a:schemeClr val="tx1"/>
            </a:solidFill>
            <a:round/>
            <a:headEnd/>
            <a:tailEnd type="stealth" w="lg" len="lg"/>
          </a:ln>
          <a:extLst>
            <a:ext uri="{909E8E84-426E-40DD-AFC4-6F175D3DCCD1}">
              <a14:hiddenFill xmlns:a14="http://schemas.microsoft.com/office/drawing/2010/main">
                <a:noFill/>
              </a14:hiddenFill>
            </a:ext>
          </a:extLst>
        </p:spPr>
      </p:cxnSp>
      <p:cxnSp>
        <p:nvCxnSpPr>
          <p:cNvPr id="30754" name="Straight Arrow Connector 34"/>
          <p:cNvCxnSpPr>
            <a:cxnSpLocks noChangeShapeType="1"/>
            <a:endCxn id="30761" idx="7"/>
          </p:cNvCxnSpPr>
          <p:nvPr/>
        </p:nvCxnSpPr>
        <p:spPr bwMode="auto">
          <a:xfrm rot="10800000" flipV="1">
            <a:off x="2503488" y="3733800"/>
            <a:ext cx="2144712" cy="1535113"/>
          </a:xfrm>
          <a:prstGeom prst="straightConnector1">
            <a:avLst/>
          </a:prstGeom>
          <a:noFill/>
          <a:ln w="9525" algn="ctr">
            <a:solidFill>
              <a:schemeClr val="tx1"/>
            </a:solidFill>
            <a:round/>
            <a:headEnd/>
            <a:tailEnd type="stealth" w="lg" len="lg"/>
          </a:ln>
          <a:extLst>
            <a:ext uri="{909E8E84-426E-40DD-AFC4-6F175D3DCCD1}">
              <a14:hiddenFill xmlns:a14="http://schemas.microsoft.com/office/drawing/2010/main">
                <a:noFill/>
              </a14:hiddenFill>
            </a:ext>
          </a:extLst>
        </p:spPr>
      </p:cxnSp>
      <p:cxnSp>
        <p:nvCxnSpPr>
          <p:cNvPr id="30755" name="Straight Arrow Connector 35"/>
          <p:cNvCxnSpPr>
            <a:cxnSpLocks noChangeShapeType="1"/>
            <a:endCxn id="30761" idx="6"/>
          </p:cNvCxnSpPr>
          <p:nvPr/>
        </p:nvCxnSpPr>
        <p:spPr bwMode="auto">
          <a:xfrm rot="10800000" flipV="1">
            <a:off x="2514600" y="4724400"/>
            <a:ext cx="3124200" cy="571500"/>
          </a:xfrm>
          <a:prstGeom prst="straightConnector1">
            <a:avLst/>
          </a:prstGeom>
          <a:noFill/>
          <a:ln w="9525" algn="ctr">
            <a:solidFill>
              <a:schemeClr val="tx1"/>
            </a:solidFill>
            <a:round/>
            <a:headEnd/>
            <a:tailEnd type="stealth" w="lg" len="lg"/>
          </a:ln>
          <a:extLst>
            <a:ext uri="{909E8E84-426E-40DD-AFC4-6F175D3DCCD1}">
              <a14:hiddenFill xmlns:a14="http://schemas.microsoft.com/office/drawing/2010/main">
                <a:noFill/>
              </a14:hiddenFill>
            </a:ext>
          </a:extLst>
        </p:spPr>
      </p:cxnSp>
      <p:cxnSp>
        <p:nvCxnSpPr>
          <p:cNvPr id="37" name="Straight Arrow Connector 36"/>
          <p:cNvCxnSpPr>
            <a:cxnSpLocks noChangeShapeType="1"/>
          </p:cNvCxnSpPr>
          <p:nvPr/>
        </p:nvCxnSpPr>
        <p:spPr bwMode="auto">
          <a:xfrm rot="16200000" flipH="1">
            <a:off x="4267200" y="4114800"/>
            <a:ext cx="1066800" cy="304800"/>
          </a:xfrm>
          <a:prstGeom prst="straightConnector1">
            <a:avLst/>
          </a:prstGeom>
          <a:noFill/>
          <a:ln w="19050" algn="ctr">
            <a:solidFill>
              <a:schemeClr val="tx1"/>
            </a:solidFill>
            <a:round/>
            <a:headEnd/>
            <a:tailEnd type="stealth" w="lg" len="lg"/>
          </a:ln>
          <a:extLst>
            <a:ext uri="{909E8E84-426E-40DD-AFC4-6F175D3DCCD1}">
              <a14:hiddenFill xmlns:a14="http://schemas.microsoft.com/office/drawing/2010/main">
                <a:noFill/>
              </a14:hiddenFill>
            </a:ext>
          </a:extLst>
        </p:spPr>
      </p:cxnSp>
      <p:cxnSp>
        <p:nvCxnSpPr>
          <p:cNvPr id="41" name="Straight Arrow Connector 40"/>
          <p:cNvCxnSpPr>
            <a:cxnSpLocks noChangeShapeType="1"/>
          </p:cNvCxnSpPr>
          <p:nvPr/>
        </p:nvCxnSpPr>
        <p:spPr bwMode="auto">
          <a:xfrm rot="5400000" flipH="1" flipV="1">
            <a:off x="4076700" y="4152900"/>
            <a:ext cx="762000" cy="228600"/>
          </a:xfrm>
          <a:prstGeom prst="straightConnector1">
            <a:avLst/>
          </a:prstGeom>
          <a:noFill/>
          <a:ln w="19050" algn="ctr">
            <a:solidFill>
              <a:schemeClr val="tx1"/>
            </a:solidFill>
            <a:round/>
            <a:headEnd/>
            <a:tailEnd type="stealth" w="lg" len="lg"/>
          </a:ln>
          <a:extLst>
            <a:ext uri="{909E8E84-426E-40DD-AFC4-6F175D3DCCD1}">
              <a14:hiddenFill xmlns:a14="http://schemas.microsoft.com/office/drawing/2010/main">
                <a:noFill/>
              </a14:hiddenFill>
            </a:ext>
          </a:extLst>
        </p:spPr>
      </p:cxnSp>
      <p:cxnSp>
        <p:nvCxnSpPr>
          <p:cNvPr id="44" name="Straight Arrow Connector 43"/>
          <p:cNvCxnSpPr>
            <a:cxnSpLocks noChangeShapeType="1"/>
          </p:cNvCxnSpPr>
          <p:nvPr/>
        </p:nvCxnSpPr>
        <p:spPr bwMode="auto">
          <a:xfrm rot="16200000" flipH="1">
            <a:off x="5486400" y="4876800"/>
            <a:ext cx="1219200" cy="914400"/>
          </a:xfrm>
          <a:prstGeom prst="straightConnector1">
            <a:avLst/>
          </a:prstGeom>
          <a:noFill/>
          <a:ln w="19050" algn="ctr">
            <a:solidFill>
              <a:schemeClr val="tx1"/>
            </a:solidFill>
            <a:round/>
            <a:headEnd/>
            <a:tailEnd type="stealth" w="lg" len="lg"/>
          </a:ln>
          <a:extLst>
            <a:ext uri="{909E8E84-426E-40DD-AFC4-6F175D3DCCD1}">
              <a14:hiddenFill xmlns:a14="http://schemas.microsoft.com/office/drawing/2010/main">
                <a:noFill/>
              </a14:hiddenFill>
            </a:ext>
          </a:extLst>
        </p:spPr>
      </p:cxnSp>
      <p:cxnSp>
        <p:nvCxnSpPr>
          <p:cNvPr id="47" name="Straight Arrow Connector 46"/>
          <p:cNvCxnSpPr>
            <a:cxnSpLocks noChangeShapeType="1"/>
            <a:endCxn id="30761" idx="7"/>
          </p:cNvCxnSpPr>
          <p:nvPr/>
        </p:nvCxnSpPr>
        <p:spPr bwMode="auto">
          <a:xfrm rot="10800000" flipV="1">
            <a:off x="2503488" y="4800600"/>
            <a:ext cx="2449512" cy="468313"/>
          </a:xfrm>
          <a:prstGeom prst="straightConnector1">
            <a:avLst/>
          </a:prstGeom>
          <a:noFill/>
          <a:ln w="9525" algn="ctr">
            <a:solidFill>
              <a:schemeClr val="tx1"/>
            </a:solidFill>
            <a:round/>
            <a:headEnd/>
            <a:tailEnd type="stealth" w="lg" len="lg"/>
          </a:ln>
          <a:extLst>
            <a:ext uri="{909E8E84-426E-40DD-AFC4-6F175D3DCCD1}">
              <a14:hiddenFill xmlns:a14="http://schemas.microsoft.com/office/drawing/2010/main">
                <a:noFill/>
              </a14:hiddenFill>
            </a:ext>
          </a:extLst>
        </p:spPr>
      </p:cxnSp>
      <p:cxnSp>
        <p:nvCxnSpPr>
          <p:cNvPr id="50" name="Straight Arrow Connector 49"/>
          <p:cNvCxnSpPr>
            <a:cxnSpLocks noChangeShapeType="1"/>
            <a:endCxn id="30761" idx="7"/>
          </p:cNvCxnSpPr>
          <p:nvPr/>
        </p:nvCxnSpPr>
        <p:spPr bwMode="auto">
          <a:xfrm rot="10800000" flipV="1">
            <a:off x="2503488" y="3886200"/>
            <a:ext cx="2068512" cy="1382713"/>
          </a:xfrm>
          <a:prstGeom prst="straightConnector1">
            <a:avLst/>
          </a:prstGeom>
          <a:noFill/>
          <a:ln w="9525" algn="ctr">
            <a:solidFill>
              <a:schemeClr val="tx1"/>
            </a:solidFill>
            <a:round/>
            <a:headEnd/>
            <a:tailEnd type="stealth" w="lg" len="lg"/>
          </a:ln>
          <a:extLst>
            <a:ext uri="{909E8E84-426E-40DD-AFC4-6F175D3DCCD1}">
              <a14:hiddenFill xmlns:a14="http://schemas.microsoft.com/office/drawing/2010/main">
                <a:noFill/>
              </a14:hiddenFill>
            </a:ext>
          </a:extLst>
        </p:spPr>
      </p:cxnSp>
      <p:sp>
        <p:nvSpPr>
          <p:cNvPr id="30761" name="Oval 52"/>
          <p:cNvSpPr>
            <a:spLocks noChangeArrowheads="1"/>
          </p:cNvSpPr>
          <p:nvPr/>
        </p:nvSpPr>
        <p:spPr bwMode="auto">
          <a:xfrm>
            <a:off x="2438400" y="5257800"/>
            <a:ext cx="76200" cy="76200"/>
          </a:xfrm>
          <a:prstGeom prst="ellipse">
            <a:avLst/>
          </a:prstGeom>
          <a:solidFill>
            <a:schemeClr val="tx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p>
            <a:endParaRPr lang="en-US"/>
          </a:p>
        </p:txBody>
      </p:sp>
      <p:pic>
        <p:nvPicPr>
          <p:cNvPr id="45" name="Picture 44" descr="D:\Research\Programming\Raytracer\Release\sp4.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58000" y="2619375"/>
            <a:ext cx="1800225"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25" name="Picture 45" descr="D:\Research\Programming\Raytracer\Release\sp5.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858000" y="4495800"/>
            <a:ext cx="1800225"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1020538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500"/>
                                        <p:tgtEl>
                                          <p:spTgt spid="4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50"/>
                                        </p:tgtEl>
                                        <p:attrNameLst>
                                          <p:attrName>style.visibility</p:attrName>
                                        </p:attrNameLst>
                                      </p:cBhvr>
                                      <p:to>
                                        <p:strVal val="visible"/>
                                      </p:to>
                                    </p:set>
                                    <p:animEffect transition="in" filter="fade">
                                      <p:cBhvr>
                                        <p:cTn id="12" dur="500"/>
                                        <p:tgtEl>
                                          <p:spTgt spid="50"/>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44"/>
                                        </p:tgtEl>
                                        <p:attrNameLst>
                                          <p:attrName>style.visibility</p:attrName>
                                        </p:attrNameLst>
                                      </p:cBhvr>
                                      <p:to>
                                        <p:strVal val="visible"/>
                                      </p:to>
                                    </p:set>
                                    <p:animEffect transition="in" filter="fade">
                                      <p:cBhvr>
                                        <p:cTn id="17" dur="500"/>
                                        <p:tgtEl>
                                          <p:spTgt spid="44"/>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nodeType="click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fade">
                                      <p:cBhvr>
                                        <p:cTn id="22" dur="500"/>
                                        <p:tgtEl>
                                          <p:spTgt spid="37"/>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nodeType="clickEffect">
                                  <p:stCondLst>
                                    <p:cond delay="0"/>
                                  </p:stCondLst>
                                  <p:childTnLst>
                                    <p:set>
                                      <p:cBhvr>
                                        <p:cTn id="26" dur="1" fill="hold">
                                          <p:stCondLst>
                                            <p:cond delay="0"/>
                                          </p:stCondLst>
                                        </p:cTn>
                                        <p:tgtEl>
                                          <p:spTgt spid="47"/>
                                        </p:tgtEl>
                                        <p:attrNameLst>
                                          <p:attrName>style.visibility</p:attrName>
                                        </p:attrNameLst>
                                      </p:cBhvr>
                                      <p:to>
                                        <p:strVal val="visible"/>
                                      </p:to>
                                    </p:set>
                                    <p:animEffect transition="in" filter="fade">
                                      <p:cBhvr>
                                        <p:cTn id="27" dur="500"/>
                                        <p:tgtEl>
                                          <p:spTgt spid="47"/>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0" presetClass="entr" presetSubtype="0" fill="hold" nodeType="clickEffect">
                                  <p:stCondLst>
                                    <p:cond delay="0"/>
                                  </p:stCondLst>
                                  <p:childTnLst>
                                    <p:set>
                                      <p:cBhvr>
                                        <p:cTn id="31" dur="1" fill="hold">
                                          <p:stCondLst>
                                            <p:cond delay="0"/>
                                          </p:stCondLst>
                                        </p:cTn>
                                        <p:tgtEl>
                                          <p:spTgt spid="45"/>
                                        </p:tgtEl>
                                        <p:attrNameLst>
                                          <p:attrName>style.visibility</p:attrName>
                                        </p:attrNameLst>
                                      </p:cBhvr>
                                      <p:to>
                                        <p:strVal val="visible"/>
                                      </p:to>
                                    </p:set>
                                    <p:animEffect transition="in" filter="fade">
                                      <p:cBhvr>
                                        <p:cTn id="32" dur="500"/>
                                        <p:tgtEl>
                                          <p:spTgt spid="45"/>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0" presetClass="entr" presetSubtype="0" fill="hold" nodeType="clickEffect">
                                  <p:stCondLst>
                                    <p:cond delay="0"/>
                                  </p:stCondLst>
                                  <p:childTnLst>
                                    <p:set>
                                      <p:cBhvr>
                                        <p:cTn id="36" dur="1" fill="hold">
                                          <p:stCondLst>
                                            <p:cond delay="0"/>
                                          </p:stCondLst>
                                        </p:cTn>
                                        <p:tgtEl>
                                          <p:spTgt spid="20525"/>
                                        </p:tgtEl>
                                        <p:attrNameLst>
                                          <p:attrName>style.visibility</p:attrName>
                                        </p:attrNameLst>
                                      </p:cBhvr>
                                      <p:to>
                                        <p:strVal val="visible"/>
                                      </p:to>
                                    </p:set>
                                    <p:animEffect transition="in" filter="fade">
                                      <p:cBhvr>
                                        <p:cTn id="37" dur="500"/>
                                        <p:tgtEl>
                                          <p:spTgt spid="205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Disclaimer</a:t>
            </a:r>
            <a:endParaRPr lang="en-US"/>
          </a:p>
        </p:txBody>
      </p:sp>
      <p:sp>
        <p:nvSpPr>
          <p:cNvPr id="3" name="Content Placeholder 2"/>
          <p:cNvSpPr>
            <a:spLocks noGrp="1"/>
          </p:cNvSpPr>
          <p:nvPr>
            <p:ph sz="quarter" idx="1"/>
          </p:nvPr>
        </p:nvSpPr>
        <p:spPr/>
        <p:txBody>
          <a:bodyPr/>
          <a:lstStyle/>
          <a:p>
            <a:pPr>
              <a:lnSpc>
                <a:spcPct val="80000"/>
              </a:lnSpc>
            </a:pPr>
            <a:r>
              <a:rPr lang="en-US" dirty="0" smtClean="0"/>
              <a:t>These slides can only be used as study material for the class 470 at ASU</a:t>
            </a:r>
          </a:p>
          <a:p>
            <a:pPr>
              <a:lnSpc>
                <a:spcPct val="80000"/>
              </a:lnSpc>
            </a:pPr>
            <a:r>
              <a:rPr lang="en-US" dirty="0" smtClean="0"/>
              <a:t>The slides cannot be distributed or used for another purpose</a:t>
            </a:r>
          </a:p>
          <a:p>
            <a:endParaRPr lang="en-US"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2"/>
          <p:cNvSpPr>
            <a:spLocks noGrp="1" noChangeArrowheads="1"/>
          </p:cNvSpPr>
          <p:nvPr>
            <p:ph type="title"/>
          </p:nvPr>
        </p:nvSpPr>
        <p:spPr/>
        <p:txBody>
          <a:bodyPr/>
          <a:lstStyle/>
          <a:p>
            <a:pPr eaLnBrk="1" hangingPunct="1"/>
            <a:r>
              <a:rPr lang="en-CA" smtClean="0"/>
              <a:t>Adapted Illumination Model</a:t>
            </a:r>
            <a:endParaRPr lang="en-US" smtClean="0"/>
          </a:p>
        </p:txBody>
      </p:sp>
      <p:sp>
        <p:nvSpPr>
          <p:cNvPr id="10244" name="Rectangle 3"/>
          <p:cNvSpPr>
            <a:spLocks noGrp="1" noChangeArrowheads="1"/>
          </p:cNvSpPr>
          <p:nvPr>
            <p:ph idx="1"/>
          </p:nvPr>
        </p:nvSpPr>
        <p:spPr/>
        <p:txBody>
          <a:bodyPr/>
          <a:lstStyle/>
          <a:p>
            <a:pPr eaLnBrk="1" hangingPunct="1"/>
            <a:r>
              <a:rPr lang="en-CA" smtClean="0"/>
              <a:t>enhance the Phong model with terms for reflected (I</a:t>
            </a:r>
            <a:r>
              <a:rPr lang="en-CA" baseline="-25000" smtClean="0"/>
              <a:t>r</a:t>
            </a:r>
            <a:r>
              <a:rPr lang="en-CA" smtClean="0"/>
              <a:t>) and refracted portion (I</a:t>
            </a:r>
            <a:r>
              <a:rPr lang="en-CA" baseline="-25000" smtClean="0"/>
              <a:t>t</a:t>
            </a:r>
            <a:r>
              <a:rPr lang="en-CA" smtClean="0"/>
              <a:t>)</a:t>
            </a:r>
            <a:br>
              <a:rPr lang="en-CA" smtClean="0"/>
            </a:br>
            <a:r>
              <a:rPr lang="en-CA" smtClean="0"/>
              <a:t>(model by Whitted):</a:t>
            </a:r>
            <a:endParaRPr lang="el-GR" smtClean="0">
              <a:cs typeface="Arial" charset="0"/>
            </a:endParaRPr>
          </a:p>
        </p:txBody>
      </p:sp>
      <p:graphicFrame>
        <p:nvGraphicFramePr>
          <p:cNvPr id="10242" name="Object 4"/>
          <p:cNvGraphicFramePr>
            <a:graphicFrameLocks noChangeAspect="1"/>
          </p:cNvGraphicFramePr>
          <p:nvPr/>
        </p:nvGraphicFramePr>
        <p:xfrm>
          <a:off x="565150" y="2743200"/>
          <a:ext cx="8013700" cy="895350"/>
        </p:xfrm>
        <a:graphic>
          <a:graphicData uri="http://schemas.openxmlformats.org/presentationml/2006/ole">
            <mc:AlternateContent xmlns:mc="http://schemas.openxmlformats.org/markup-compatibility/2006">
              <mc:Choice xmlns:v="urn:schemas-microsoft-com:vml" Requires="v">
                <p:oleObj spid="_x0000_s10244" name="Equation" r:id="rId3" imgW="3288960" imgH="368280" progId="Equation.3">
                  <p:embed/>
                </p:oleObj>
              </mc:Choice>
              <mc:Fallback>
                <p:oleObj name="Equation" r:id="rId3" imgW="3288960" imgH="36828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5150" y="2743200"/>
                        <a:ext cx="8013700" cy="895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10245" name="Picture 4" descr="D:\Research\Programming\Raytracer\Release\sp4.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14700" y="3657600"/>
            <a:ext cx="2519363" cy="2519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6" name="Picture 45" descr="D:\Research\Programming\Raytracer\Release\sp5.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43600" y="3657600"/>
            <a:ext cx="2519363" cy="2519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7" name="Picture 40" descr="D:\Research\Programming\Raytracer\Release\sp3.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5800" y="3657600"/>
            <a:ext cx="2519363" cy="2519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6284015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p:cNvSpPr>
            <a:spLocks noGrp="1"/>
          </p:cNvSpPr>
          <p:nvPr>
            <p:ph type="title"/>
          </p:nvPr>
        </p:nvSpPr>
        <p:spPr/>
        <p:txBody>
          <a:bodyPr/>
          <a:lstStyle/>
          <a:p>
            <a:pPr eaLnBrk="1" hangingPunct="1"/>
            <a:r>
              <a:rPr lang="en-US" smtClean="0"/>
              <a:t>Raytracing Recursion Steps</a:t>
            </a:r>
          </a:p>
        </p:txBody>
      </p:sp>
      <p:sp>
        <p:nvSpPr>
          <p:cNvPr id="31747" name="Content Placeholder 20"/>
          <p:cNvSpPr>
            <a:spLocks noGrp="1"/>
          </p:cNvSpPr>
          <p:nvPr>
            <p:ph idx="1"/>
          </p:nvPr>
        </p:nvSpPr>
        <p:spPr/>
        <p:txBody>
          <a:bodyPr/>
          <a:lstStyle/>
          <a:p>
            <a:pPr eaLnBrk="1" hangingPunct="1"/>
            <a:endParaRPr lang="en-US" smtClean="0"/>
          </a:p>
        </p:txBody>
      </p:sp>
      <p:pic>
        <p:nvPicPr>
          <p:cNvPr id="31748" name="Picture 2" descr="D:\Research\Programming\Raytracer\Release\sp-rec-0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32000" y="1701800"/>
            <a:ext cx="4521200" cy="452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731" name="Picture 3" descr="D:\Research\Programming\Raytracer\Release\sp-rec-0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32000" y="1701800"/>
            <a:ext cx="4521200" cy="452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732" name="Picture 4" descr="D:\Research\Programming\Raytracer\Release\sp-rec-03.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32000" y="1701800"/>
            <a:ext cx="4521200" cy="452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733" name="Picture 5" descr="D:\Research\Programming\Raytracer\Release\sp-rec-04.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32000" y="1701800"/>
            <a:ext cx="4521200" cy="452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734" name="Picture 6" descr="D:\Research\Programming\Raytracer\Release\sp-rec-05.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32000" y="1701800"/>
            <a:ext cx="4521200" cy="452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735" name="Picture 7" descr="D:\Research\Programming\Raytracer\Release\sp-rec-06.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32000" y="1701800"/>
            <a:ext cx="4521200" cy="452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736" name="Picture 8" descr="D:\Research\Programming\Raytracer\Release\sp-rec-07.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032000" y="1701800"/>
            <a:ext cx="4521200" cy="452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737" name="Picture 9" descr="D:\Research\Programming\Raytracer\Release\sp-rec-08.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032000" y="1701800"/>
            <a:ext cx="4521200" cy="452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2366491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73731"/>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73732"/>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73733"/>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73734"/>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73735"/>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73736"/>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737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le 1"/>
          <p:cNvSpPr>
            <a:spLocks noGrp="1"/>
          </p:cNvSpPr>
          <p:nvPr>
            <p:ph type="title"/>
          </p:nvPr>
        </p:nvSpPr>
        <p:spPr/>
        <p:txBody>
          <a:bodyPr/>
          <a:lstStyle/>
          <a:p>
            <a:pPr eaLnBrk="1" hangingPunct="1"/>
            <a:r>
              <a:rPr lang="en-US" smtClean="0"/>
              <a:t>Properties of Raytracing</a:t>
            </a:r>
          </a:p>
        </p:txBody>
      </p:sp>
      <p:sp>
        <p:nvSpPr>
          <p:cNvPr id="32771" name="Content Placeholder 2"/>
          <p:cNvSpPr>
            <a:spLocks noGrp="1"/>
          </p:cNvSpPr>
          <p:nvPr>
            <p:ph idx="1"/>
          </p:nvPr>
        </p:nvSpPr>
        <p:spPr/>
        <p:txBody>
          <a:bodyPr/>
          <a:lstStyle/>
          <a:p>
            <a:pPr eaLnBrk="1" hangingPunct="1"/>
            <a:r>
              <a:rPr lang="en-US" smtClean="0"/>
              <a:t>models directed global reflections:</a:t>
            </a:r>
            <a:br>
              <a:rPr lang="en-US" smtClean="0"/>
            </a:br>
            <a:r>
              <a:rPr lang="en-US" smtClean="0"/>
              <a:t>mirroring effects, shadows (shadow rays)</a:t>
            </a:r>
          </a:p>
          <a:p>
            <a:pPr eaLnBrk="1" hangingPunct="1"/>
            <a:r>
              <a:rPr lang="en-CA" smtClean="0"/>
              <a:t>hidden surface removal included</a:t>
            </a:r>
            <a:endParaRPr lang="en-US" smtClean="0"/>
          </a:p>
          <a:p>
            <a:pPr eaLnBrk="1" hangingPunct="1"/>
            <a:r>
              <a:rPr lang="en-US" smtClean="0"/>
              <a:t>does not account for certain light effects</a:t>
            </a:r>
          </a:p>
          <a:p>
            <a:pPr lvl="1" eaLnBrk="1" hangingPunct="1"/>
            <a:r>
              <a:rPr lang="en-US" smtClean="0"/>
              <a:t>caustics (photon tracing)</a:t>
            </a:r>
          </a:p>
          <a:p>
            <a:pPr lvl="1" eaLnBrk="1" hangingPunct="1"/>
            <a:r>
              <a:rPr lang="en-US" smtClean="0"/>
              <a:t>aerial light sources</a:t>
            </a:r>
          </a:p>
          <a:p>
            <a:pPr lvl="1" eaLnBrk="1" hangingPunct="1"/>
            <a:r>
              <a:rPr lang="en-US" smtClean="0"/>
              <a:t>(repeated) indirect diffuse reflection</a:t>
            </a:r>
          </a:p>
          <a:p>
            <a:pPr eaLnBrk="1" hangingPunct="1"/>
            <a:r>
              <a:rPr lang="en-US" smtClean="0"/>
              <a:t>computationally expensive, but highly parallelizable (CPU and GPU)</a:t>
            </a:r>
          </a:p>
        </p:txBody>
      </p:sp>
    </p:spTree>
    <p:extLst>
      <p:ext uri="{BB962C8B-B14F-4D97-AF65-F5344CB8AC3E}">
        <p14:creationId xmlns:p14="http://schemas.microsoft.com/office/powerpoint/2010/main" val="428038781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pPr eaLnBrk="1" hangingPunct="1"/>
            <a:r>
              <a:rPr lang="en-CA" smtClean="0"/>
              <a:t>Accelerating Raytracing</a:t>
            </a:r>
            <a:endParaRPr lang="en-US" smtClean="0"/>
          </a:p>
        </p:txBody>
      </p:sp>
      <p:sp>
        <p:nvSpPr>
          <p:cNvPr id="33795" name="Rectangle 3"/>
          <p:cNvSpPr>
            <a:spLocks noGrp="1" noChangeArrowheads="1"/>
          </p:cNvSpPr>
          <p:nvPr>
            <p:ph idx="1"/>
          </p:nvPr>
        </p:nvSpPr>
        <p:spPr/>
        <p:txBody>
          <a:bodyPr/>
          <a:lstStyle/>
          <a:p>
            <a:pPr eaLnBrk="1" hangingPunct="1"/>
            <a:r>
              <a:rPr lang="en-CA" smtClean="0"/>
              <a:t>typical recursion depth control:</a:t>
            </a:r>
            <a:br>
              <a:rPr lang="en-CA" smtClean="0"/>
            </a:br>
            <a:r>
              <a:rPr lang="en-CA" smtClean="0"/>
              <a:t>stop recursion after max. N steps</a:t>
            </a:r>
          </a:p>
          <a:p>
            <a:pPr eaLnBrk="1" hangingPunct="1"/>
            <a:r>
              <a:rPr lang="en-CA" smtClean="0"/>
              <a:t>adaptive recursion depth control:</a:t>
            </a:r>
            <a:br>
              <a:rPr lang="en-CA" smtClean="0"/>
            </a:br>
            <a:r>
              <a:rPr lang="en-CA" smtClean="0"/>
              <a:t>stop recursion when contribution &lt; k%</a:t>
            </a:r>
            <a:br>
              <a:rPr lang="en-CA" smtClean="0"/>
            </a:br>
            <a:r>
              <a:rPr lang="en-US" smtClean="0">
                <a:sym typeface="Symbol" pitchFamily="18" charset="2"/>
              </a:rPr>
              <a:t></a:t>
            </a:r>
            <a:r>
              <a:rPr lang="en-CA" smtClean="0"/>
              <a:t> can reduce recursion depth to ca. 1–2</a:t>
            </a:r>
            <a:endParaRPr lang="en-US" smtClean="0"/>
          </a:p>
        </p:txBody>
      </p:sp>
      <p:sp>
        <p:nvSpPr>
          <p:cNvPr id="33796" name="Rectangle 4"/>
          <p:cNvSpPr>
            <a:spLocks noChangeArrowheads="1"/>
          </p:cNvSpPr>
          <p:nvPr/>
        </p:nvSpPr>
        <p:spPr bwMode="auto">
          <a:xfrm>
            <a:off x="1455738" y="5943600"/>
            <a:ext cx="87153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CA">
                <a:solidFill>
                  <a:schemeClr val="accent2"/>
                </a:solidFill>
              </a:rPr>
              <a:t>N=100</a:t>
            </a:r>
            <a:endParaRPr lang="en-US">
              <a:solidFill>
                <a:schemeClr val="accent2"/>
              </a:solidFill>
            </a:endParaRPr>
          </a:p>
        </p:txBody>
      </p:sp>
      <p:sp>
        <p:nvSpPr>
          <p:cNvPr id="33797" name="Rectangle 5"/>
          <p:cNvSpPr>
            <a:spLocks noChangeArrowheads="1"/>
          </p:cNvSpPr>
          <p:nvPr/>
        </p:nvSpPr>
        <p:spPr bwMode="auto">
          <a:xfrm>
            <a:off x="4105275" y="5943600"/>
            <a:ext cx="7810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CA">
                <a:solidFill>
                  <a:schemeClr val="accent2"/>
                </a:solidFill>
              </a:rPr>
              <a:t>&lt;10%</a:t>
            </a:r>
            <a:endParaRPr lang="en-US">
              <a:solidFill>
                <a:schemeClr val="accent2"/>
              </a:solidFill>
            </a:endParaRPr>
          </a:p>
        </p:txBody>
      </p:sp>
      <p:sp>
        <p:nvSpPr>
          <p:cNvPr id="33798" name="Rectangle 6"/>
          <p:cNvSpPr>
            <a:spLocks noChangeArrowheads="1"/>
          </p:cNvSpPr>
          <p:nvPr/>
        </p:nvSpPr>
        <p:spPr bwMode="auto">
          <a:xfrm>
            <a:off x="5715000" y="5943600"/>
            <a:ext cx="28733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CA">
                <a:solidFill>
                  <a:schemeClr val="accent2"/>
                </a:solidFill>
              </a:rPr>
              <a:t>amplified difference image</a:t>
            </a:r>
            <a:endParaRPr lang="en-US">
              <a:solidFill>
                <a:schemeClr val="accent2"/>
              </a:solidFill>
            </a:endParaRPr>
          </a:p>
        </p:txBody>
      </p:sp>
      <p:pic>
        <p:nvPicPr>
          <p:cNvPr id="33799" name="Picture 7" descr="D:\Research\Programming\Raytracer\Release\sp_10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1213" y="3810000"/>
            <a:ext cx="2160587" cy="2160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800" name="Picture 8" descr="D:\Research\Programming\Raytracer\Release\sp_10pc.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16300" y="3810000"/>
            <a:ext cx="2159000" cy="2160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801" name="Picture 9" descr="image4.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019800" y="3810000"/>
            <a:ext cx="2160588" cy="2160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9" descr="D:\Research\Programming\Raytracer\Release\sp_diff.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19800" y="3810000"/>
            <a:ext cx="2160588" cy="2160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6"/>
          <p:cNvSpPr>
            <a:spLocks noChangeArrowheads="1"/>
          </p:cNvSpPr>
          <p:nvPr/>
        </p:nvSpPr>
        <p:spPr bwMode="auto">
          <a:xfrm>
            <a:off x="6208713" y="5943600"/>
            <a:ext cx="18859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CA">
                <a:solidFill>
                  <a:schemeClr val="accent2"/>
                </a:solidFill>
              </a:rPr>
              <a:t>difference image</a:t>
            </a:r>
            <a:endParaRPr lang="en-US">
              <a:solidFill>
                <a:schemeClr val="accent2"/>
              </a:solidFill>
            </a:endParaRPr>
          </a:p>
        </p:txBody>
      </p:sp>
    </p:spTree>
    <p:extLst>
      <p:ext uri="{BB962C8B-B14F-4D97-AF65-F5344CB8AC3E}">
        <p14:creationId xmlns:p14="http://schemas.microsoft.com/office/powerpoint/2010/main" val="308157001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xit" presetSubtype="0" fill="hold" grpId="0" nodeType="withEffect">
                                  <p:stCondLst>
                                    <p:cond delay="0"/>
                                  </p:stCondLst>
                                  <p:childTnLst>
                                    <p:animEffect transition="out" filter="fade">
                                      <p:cBhvr>
                                        <p:cTn id="9" dur="500"/>
                                        <p:tgtEl>
                                          <p:spTgt spid="11"/>
                                        </p:tgtEl>
                                      </p:cBhvr>
                                    </p:animEffect>
                                    <p:set>
                                      <p:cBhvr>
                                        <p:cTn id="10" dur="1" fill="hold">
                                          <p:stCondLst>
                                            <p:cond delay="499"/>
                                          </p:stCondLst>
                                        </p:cTn>
                                        <p:tgtEl>
                                          <p:spTgt spid="11"/>
                                        </p:tgtEl>
                                        <p:attrNameLst>
                                          <p:attrName>style.visibility</p:attrName>
                                        </p:attrNameLst>
                                      </p:cBhvr>
                                      <p:to>
                                        <p:strVal val="hidden"/>
                                      </p:to>
                                    </p:set>
                                  </p:childTnLst>
                                </p:cTn>
                              </p:par>
                              <p:par>
                                <p:cTn id="11" presetID="10" presetClass="entr" presetSubtype="0" fill="hold" grpId="0" nodeType="withEffect">
                                  <p:stCondLst>
                                    <p:cond delay="0"/>
                                  </p:stCondLst>
                                  <p:childTnLst>
                                    <p:set>
                                      <p:cBhvr>
                                        <p:cTn id="12" dur="1" fill="hold">
                                          <p:stCondLst>
                                            <p:cond delay="0"/>
                                          </p:stCondLst>
                                        </p:cTn>
                                        <p:tgtEl>
                                          <p:spTgt spid="33798"/>
                                        </p:tgtEl>
                                        <p:attrNameLst>
                                          <p:attrName>style.visibility</p:attrName>
                                        </p:attrNameLst>
                                      </p:cBhvr>
                                      <p:to>
                                        <p:strVal val="visible"/>
                                      </p:to>
                                    </p:set>
                                    <p:animEffect transition="in" filter="fade">
                                      <p:cBhvr>
                                        <p:cTn id="13" dur="500"/>
                                        <p:tgtEl>
                                          <p:spTgt spid="337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798" grpId="0"/>
      <p:bldP spid="11"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lstStyle/>
          <a:p>
            <a:pPr eaLnBrk="1" hangingPunct="1"/>
            <a:r>
              <a:rPr lang="en-CA" smtClean="0"/>
              <a:t>Accelerating Raytracing</a:t>
            </a:r>
            <a:endParaRPr lang="en-US" smtClean="0"/>
          </a:p>
        </p:txBody>
      </p:sp>
      <p:sp>
        <p:nvSpPr>
          <p:cNvPr id="34819" name="Rectangle 3"/>
          <p:cNvSpPr>
            <a:spLocks noGrp="1" noChangeArrowheads="1"/>
          </p:cNvSpPr>
          <p:nvPr>
            <p:ph idx="1"/>
          </p:nvPr>
        </p:nvSpPr>
        <p:spPr/>
        <p:txBody>
          <a:bodyPr/>
          <a:lstStyle/>
          <a:p>
            <a:pPr eaLnBrk="1" hangingPunct="1"/>
            <a:r>
              <a:rPr lang="en-CA" smtClean="0"/>
              <a:t>bounding volumes to avoid expensive intersection tests for complex objects</a:t>
            </a:r>
          </a:p>
          <a:p>
            <a:pPr eaLnBrk="1" hangingPunct="1"/>
            <a:r>
              <a:rPr lang="en-CA" smtClean="0"/>
              <a:t>bounding spheres or boxes (fast)</a:t>
            </a:r>
          </a:p>
          <a:p>
            <a:pPr eaLnBrk="1" hangingPunct="1"/>
            <a:r>
              <a:rPr lang="en-CA" smtClean="0"/>
              <a:t>hierarchical bounding volumes possible</a:t>
            </a:r>
            <a:endParaRPr lang="en-US" smtClean="0"/>
          </a:p>
        </p:txBody>
      </p:sp>
      <p:sp>
        <p:nvSpPr>
          <p:cNvPr id="34820" name="Rectangle 4"/>
          <p:cNvSpPr>
            <a:spLocks noChangeArrowheads="1"/>
          </p:cNvSpPr>
          <p:nvPr/>
        </p:nvSpPr>
        <p:spPr bwMode="auto">
          <a:xfrm>
            <a:off x="4946650" y="5400675"/>
            <a:ext cx="3648075" cy="922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CA">
                <a:solidFill>
                  <a:schemeClr val="accent2"/>
                </a:solidFill>
              </a:rPr>
              <a:t>3,712 </a:t>
            </a:r>
            <a:r>
              <a:rPr lang="en-US">
                <a:solidFill>
                  <a:schemeClr val="accent2"/>
                </a:solidFill>
              </a:rPr>
              <a:t>triangles</a:t>
            </a:r>
            <a:br>
              <a:rPr lang="en-US">
                <a:solidFill>
                  <a:schemeClr val="accent2"/>
                </a:solidFill>
              </a:rPr>
            </a:br>
            <a:r>
              <a:rPr lang="en-US">
                <a:solidFill>
                  <a:schemeClr val="accent2"/>
                </a:solidFill>
              </a:rPr>
              <a:t>57 m 3 s without bounding sphere</a:t>
            </a:r>
            <a:br>
              <a:rPr lang="en-US">
                <a:solidFill>
                  <a:schemeClr val="accent2"/>
                </a:solidFill>
              </a:rPr>
            </a:br>
            <a:r>
              <a:rPr lang="en-US">
                <a:solidFill>
                  <a:schemeClr val="accent2"/>
                </a:solidFill>
              </a:rPr>
              <a:t>31 m 14s with bounding sphere</a:t>
            </a:r>
          </a:p>
        </p:txBody>
      </p:sp>
      <p:sp>
        <p:nvSpPr>
          <p:cNvPr id="8" name="Oval 7"/>
          <p:cNvSpPr/>
          <p:nvPr/>
        </p:nvSpPr>
        <p:spPr bwMode="auto">
          <a:xfrm>
            <a:off x="2411413" y="3581400"/>
            <a:ext cx="2160587" cy="2160588"/>
          </a:xfrm>
          <a:prstGeom prst="ellipse">
            <a:avLst/>
          </a:prstGeom>
          <a:solidFill>
            <a:schemeClr val="accent2">
              <a:lumMod val="20000"/>
              <a:lumOff val="80000"/>
            </a:schemeClr>
          </a:solidFill>
          <a:ln w="28575" cap="flat" cmpd="sng" algn="ctr">
            <a:solidFill>
              <a:schemeClr val="tx1"/>
            </a:solidFill>
            <a:prstDash val="solid"/>
            <a:round/>
            <a:headEnd type="none" w="med" len="med"/>
            <a:tailEnd type="none" w="med" len="med"/>
          </a:ln>
          <a:effectLst/>
        </p:spPr>
        <p:txBody>
          <a:bodyPr/>
          <a:lstStyle/>
          <a:p>
            <a:pPr>
              <a:defRPr/>
            </a:pPr>
            <a:endParaRPr lang="en-US"/>
          </a:p>
        </p:txBody>
      </p:sp>
      <p:pic>
        <p:nvPicPr>
          <p:cNvPr id="34822" name="Picture 8" descr="D:\Teaching\2008 Computer Graphics\monkey.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08263" y="3886200"/>
            <a:ext cx="193675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3" name="Picture 7" descr="D:\Teaching\2008 Computer Graphics\472px-Camera_icon.sv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4038600"/>
            <a:ext cx="1046163" cy="1017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24" name="Oval 45"/>
          <p:cNvSpPr>
            <a:spLocks noChangeArrowheads="1"/>
          </p:cNvSpPr>
          <p:nvPr/>
        </p:nvSpPr>
        <p:spPr bwMode="auto">
          <a:xfrm>
            <a:off x="979488" y="4549775"/>
            <a:ext cx="76200" cy="76200"/>
          </a:xfrm>
          <a:prstGeom prst="ellipse">
            <a:avLst/>
          </a:prstGeom>
          <a:solidFill>
            <a:schemeClr val="tx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p>
            <a:endParaRPr lang="en-US"/>
          </a:p>
        </p:txBody>
      </p:sp>
      <p:cxnSp>
        <p:nvCxnSpPr>
          <p:cNvPr id="34825" name="Straight Arrow Connector 19"/>
          <p:cNvCxnSpPr>
            <a:cxnSpLocks noChangeShapeType="1"/>
          </p:cNvCxnSpPr>
          <p:nvPr/>
        </p:nvCxnSpPr>
        <p:spPr bwMode="auto">
          <a:xfrm flipV="1">
            <a:off x="1017588" y="4419600"/>
            <a:ext cx="1420812" cy="155575"/>
          </a:xfrm>
          <a:prstGeom prst="straightConnector1">
            <a:avLst/>
          </a:prstGeom>
          <a:noFill/>
          <a:ln w="28575" algn="ctr">
            <a:solidFill>
              <a:schemeClr val="tx1"/>
            </a:solidFill>
            <a:round/>
            <a:headEnd/>
            <a:tailEnd type="stealth" w="lg" len="lg"/>
          </a:ln>
          <a:extLst>
            <a:ext uri="{909E8E84-426E-40DD-AFC4-6F175D3DCCD1}">
              <a14:hiddenFill xmlns:a14="http://schemas.microsoft.com/office/drawing/2010/main">
                <a:noFill/>
              </a14:hiddenFill>
            </a:ext>
          </a:extLst>
        </p:spPr>
      </p:cxnSp>
      <p:pic>
        <p:nvPicPr>
          <p:cNvPr id="34826" name="Picture 11" descr="D:\Teaching\2008 Computer Graphics\rt-cu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89488" y="3419475"/>
            <a:ext cx="3962400" cy="198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649232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lstStyle/>
          <a:p>
            <a:pPr eaLnBrk="1" hangingPunct="1"/>
            <a:r>
              <a:rPr lang="en-CA" smtClean="0"/>
              <a:t>Accelerating Raytracing</a:t>
            </a:r>
            <a:endParaRPr lang="en-US" smtClean="0"/>
          </a:p>
        </p:txBody>
      </p:sp>
      <p:sp>
        <p:nvSpPr>
          <p:cNvPr id="35843" name="Rectangle 3"/>
          <p:cNvSpPr>
            <a:spLocks noGrp="1" noChangeArrowheads="1"/>
          </p:cNvSpPr>
          <p:nvPr>
            <p:ph idx="1"/>
          </p:nvPr>
        </p:nvSpPr>
        <p:spPr/>
        <p:txBody>
          <a:bodyPr/>
          <a:lstStyle/>
          <a:p>
            <a:pPr eaLnBrk="1" hangingPunct="1"/>
            <a:r>
              <a:rPr lang="en-CA" smtClean="0"/>
              <a:t>accelerating the first intersection tests</a:t>
            </a:r>
          </a:p>
          <a:p>
            <a:pPr eaLnBrk="1" hangingPunct="1"/>
            <a:r>
              <a:rPr lang="en-CA" smtClean="0"/>
              <a:t>render ID buffer</a:t>
            </a:r>
            <a:br>
              <a:rPr lang="en-CA" smtClean="0"/>
            </a:br>
            <a:r>
              <a:rPr lang="en-CA" smtClean="0"/>
              <a:t>traditionally;</a:t>
            </a:r>
            <a:br>
              <a:rPr lang="en-CA" smtClean="0"/>
            </a:br>
            <a:r>
              <a:rPr lang="en-CA" smtClean="0"/>
              <a:t>raytrace only</a:t>
            </a:r>
            <a:br>
              <a:rPr lang="en-CA" smtClean="0"/>
            </a:br>
            <a:r>
              <a:rPr lang="en-CA" smtClean="0"/>
              <a:t>secondary rays</a:t>
            </a:r>
          </a:p>
          <a:p>
            <a:pPr eaLnBrk="1" hangingPunct="1"/>
            <a:endParaRPr lang="en-CA" smtClean="0"/>
          </a:p>
          <a:p>
            <a:pPr eaLnBrk="1" hangingPunct="1"/>
            <a:r>
              <a:rPr lang="en-CA" smtClean="0"/>
              <a:t>potentially mix shading with raytracing: raytrace only surfaces with specular reflection; texture-map reflections onto surfaces</a:t>
            </a:r>
            <a:endParaRPr lang="en-US" smtClean="0"/>
          </a:p>
        </p:txBody>
      </p:sp>
      <p:pic>
        <p:nvPicPr>
          <p:cNvPr id="35844" name="Picture 45" descr="D:\Research\Programming\Raytracer\Release\sp5.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87813" y="1905000"/>
            <a:ext cx="2160587" cy="2160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45" name="Picture 4" descr="D:\Research\Programming\Raytracer\Release\sp5-i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73813" y="1905000"/>
            <a:ext cx="2160587" cy="2160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4840649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p:txBody>
          <a:bodyPr/>
          <a:lstStyle/>
          <a:p>
            <a:pPr eaLnBrk="1" hangingPunct="1"/>
            <a:r>
              <a:rPr lang="en-CA" smtClean="0"/>
              <a:t>Accelerating Raytracing</a:t>
            </a:r>
            <a:endParaRPr lang="en-US" smtClean="0"/>
          </a:p>
        </p:txBody>
      </p:sp>
      <p:sp>
        <p:nvSpPr>
          <p:cNvPr id="36867" name="Rectangle 3"/>
          <p:cNvSpPr>
            <a:spLocks noGrp="1" noChangeArrowheads="1"/>
          </p:cNvSpPr>
          <p:nvPr>
            <p:ph idx="1"/>
          </p:nvPr>
        </p:nvSpPr>
        <p:spPr/>
        <p:txBody>
          <a:bodyPr/>
          <a:lstStyle/>
          <a:p>
            <a:pPr eaLnBrk="1" hangingPunct="1"/>
            <a:r>
              <a:rPr lang="en-CA" smtClean="0"/>
              <a:t>highly parallelizable technique</a:t>
            </a:r>
          </a:p>
          <a:p>
            <a:pPr lvl="1" eaLnBrk="1" hangingPunct="1"/>
            <a:r>
              <a:rPr lang="en-CA" smtClean="0"/>
              <a:t>today’s processors are</a:t>
            </a:r>
            <a:br>
              <a:rPr lang="en-CA" smtClean="0"/>
            </a:br>
            <a:r>
              <a:rPr lang="en-CA" smtClean="0"/>
              <a:t>dual-core or quad-cores</a:t>
            </a:r>
          </a:p>
          <a:p>
            <a:pPr lvl="1" eaLnBrk="1" hangingPunct="1"/>
            <a:r>
              <a:rPr lang="en-CA" smtClean="0"/>
              <a:t>GPUs can process even</a:t>
            </a:r>
            <a:br>
              <a:rPr lang="en-CA" smtClean="0"/>
            </a:br>
            <a:r>
              <a:rPr lang="en-CA" smtClean="0"/>
              <a:t>more parallelized (pipelines)</a:t>
            </a:r>
          </a:p>
          <a:p>
            <a:pPr eaLnBrk="1" hangingPunct="1"/>
            <a:r>
              <a:rPr lang="en-CA" smtClean="0"/>
              <a:t>space partitioning</a:t>
            </a:r>
          </a:p>
          <a:p>
            <a:pPr lvl="1" eaLnBrk="1" hangingPunct="1"/>
            <a:r>
              <a:rPr lang="en-CA" smtClean="0"/>
              <a:t>bounding volume hierarchies</a:t>
            </a:r>
          </a:p>
          <a:p>
            <a:pPr lvl="1" eaLnBrk="1" hangingPunct="1"/>
            <a:r>
              <a:rPr lang="en-CA" smtClean="0"/>
              <a:t>binary space partitioning</a:t>
            </a:r>
          </a:p>
          <a:p>
            <a:pPr lvl="1" eaLnBrk="1" hangingPunct="1"/>
            <a:r>
              <a:rPr lang="en-CA" smtClean="0"/>
              <a:t>uniform subdivision grids</a:t>
            </a:r>
            <a:br>
              <a:rPr lang="en-CA" smtClean="0"/>
            </a:br>
            <a:r>
              <a:rPr lang="en-CA" smtClean="0"/>
              <a:t>(octrees)</a:t>
            </a:r>
          </a:p>
        </p:txBody>
      </p:sp>
      <p:sp>
        <p:nvSpPr>
          <p:cNvPr id="5" name="Oval 4"/>
          <p:cNvSpPr>
            <a:spLocks noChangeAspect="1"/>
          </p:cNvSpPr>
          <p:nvPr/>
        </p:nvSpPr>
        <p:spPr bwMode="auto">
          <a:xfrm>
            <a:off x="7239000" y="3657600"/>
            <a:ext cx="1447800" cy="1447800"/>
          </a:xfrm>
          <a:prstGeom prst="ellipse">
            <a:avLst/>
          </a:prstGeom>
          <a:solidFill>
            <a:schemeClr val="accent2">
              <a:lumMod val="20000"/>
              <a:lumOff val="80000"/>
            </a:schemeClr>
          </a:solidFill>
          <a:ln w="28575" cap="flat" cmpd="sng" algn="ctr">
            <a:solidFill>
              <a:schemeClr val="tx1"/>
            </a:solidFill>
            <a:prstDash val="solid"/>
            <a:round/>
            <a:headEnd type="none" w="med" len="med"/>
            <a:tailEnd type="none" w="med" len="med"/>
          </a:ln>
          <a:effectLst/>
        </p:spPr>
        <p:txBody>
          <a:bodyPr/>
          <a:lstStyle/>
          <a:p>
            <a:pPr>
              <a:defRPr/>
            </a:pPr>
            <a:endParaRPr lang="en-US"/>
          </a:p>
        </p:txBody>
      </p:sp>
      <p:sp>
        <p:nvSpPr>
          <p:cNvPr id="11" name="Rectangle 10"/>
          <p:cNvSpPr/>
          <p:nvPr/>
        </p:nvSpPr>
        <p:spPr bwMode="auto">
          <a:xfrm>
            <a:off x="5791200" y="4800600"/>
            <a:ext cx="1439863" cy="1439863"/>
          </a:xfrm>
          <a:prstGeom prst="rect">
            <a:avLst/>
          </a:prstGeom>
          <a:solidFill>
            <a:schemeClr val="accent2">
              <a:lumMod val="20000"/>
              <a:lumOff val="80000"/>
            </a:schemeClr>
          </a:solidFill>
          <a:ln w="28575" cap="flat" cmpd="sng" algn="ctr">
            <a:solidFill>
              <a:schemeClr val="tx1"/>
            </a:solidFill>
            <a:prstDash val="solid"/>
            <a:round/>
            <a:headEnd type="none" w="med" len="med"/>
            <a:tailEnd type="none" w="med" len="med"/>
          </a:ln>
          <a:effectLst/>
        </p:spPr>
        <p:txBody>
          <a:bodyPr/>
          <a:lstStyle/>
          <a:p>
            <a:pPr>
              <a:defRPr/>
            </a:pPr>
            <a:endParaRPr lang="en-US" dirty="0"/>
          </a:p>
        </p:txBody>
      </p:sp>
      <p:pic>
        <p:nvPicPr>
          <p:cNvPr id="12" name="Picture 8" descr="D:\Teaching\2008 Computer Graphics\monkey.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67400" y="5029200"/>
            <a:ext cx="1298575" cy="1073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4" name="Straight Connector 13"/>
          <p:cNvCxnSpPr>
            <a:cxnSpLocks noChangeShapeType="1"/>
            <a:stCxn id="11" idx="0"/>
            <a:endCxn id="11" idx="2"/>
          </p:cNvCxnSpPr>
          <p:nvPr/>
        </p:nvCxnSpPr>
        <p:spPr bwMode="auto">
          <a:xfrm rot="16200000" flipH="1">
            <a:off x="5791201" y="5521325"/>
            <a:ext cx="1439862" cy="1587"/>
          </a:xfrm>
          <a:prstGeom prst="line">
            <a:avLst/>
          </a:prstGeom>
          <a:noFill/>
          <a:ln w="19050" algn="ctr">
            <a:solidFill>
              <a:schemeClr val="tx1"/>
            </a:solidFill>
            <a:round/>
            <a:headEnd/>
            <a:tailEnd/>
          </a:ln>
          <a:extLst>
            <a:ext uri="{909E8E84-426E-40DD-AFC4-6F175D3DCCD1}">
              <a14:hiddenFill xmlns:a14="http://schemas.microsoft.com/office/drawing/2010/main">
                <a:noFill/>
              </a14:hiddenFill>
            </a:ext>
          </a:extLst>
        </p:spPr>
      </p:cxnSp>
      <p:cxnSp>
        <p:nvCxnSpPr>
          <p:cNvPr id="16" name="Straight Connector 15"/>
          <p:cNvCxnSpPr>
            <a:cxnSpLocks noChangeShapeType="1"/>
            <a:stCxn id="11" idx="1"/>
            <a:endCxn id="11" idx="3"/>
          </p:cNvCxnSpPr>
          <p:nvPr/>
        </p:nvCxnSpPr>
        <p:spPr bwMode="auto">
          <a:xfrm rot="10800000" flipH="1">
            <a:off x="5791200" y="5521325"/>
            <a:ext cx="1439863" cy="1588"/>
          </a:xfrm>
          <a:prstGeom prst="line">
            <a:avLst/>
          </a:prstGeom>
          <a:noFill/>
          <a:ln w="19050" algn="ctr">
            <a:solidFill>
              <a:schemeClr val="tx1"/>
            </a:solidFill>
            <a:round/>
            <a:headEnd/>
            <a:tailEnd/>
          </a:ln>
          <a:extLst>
            <a:ext uri="{909E8E84-426E-40DD-AFC4-6F175D3DCCD1}">
              <a14:hiddenFill xmlns:a14="http://schemas.microsoft.com/office/drawing/2010/main">
                <a:noFill/>
              </a14:hiddenFill>
            </a:ext>
          </a:extLst>
        </p:spPr>
      </p:cxnSp>
      <p:cxnSp>
        <p:nvCxnSpPr>
          <p:cNvPr id="17" name="Straight Connector 16"/>
          <p:cNvCxnSpPr>
            <a:cxnSpLocks noChangeShapeType="1"/>
          </p:cNvCxnSpPr>
          <p:nvPr/>
        </p:nvCxnSpPr>
        <p:spPr bwMode="auto">
          <a:xfrm rot="16200000" flipH="1">
            <a:off x="6137275" y="5519738"/>
            <a:ext cx="1439863" cy="1587"/>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18" name="Straight Connector 17"/>
          <p:cNvCxnSpPr>
            <a:cxnSpLocks noChangeShapeType="1"/>
          </p:cNvCxnSpPr>
          <p:nvPr/>
        </p:nvCxnSpPr>
        <p:spPr bwMode="auto">
          <a:xfrm rot="16200000" flipH="1">
            <a:off x="5453062" y="5519738"/>
            <a:ext cx="1439863" cy="1588"/>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19" name="Straight Connector 18"/>
          <p:cNvCxnSpPr>
            <a:cxnSpLocks noChangeShapeType="1"/>
          </p:cNvCxnSpPr>
          <p:nvPr/>
        </p:nvCxnSpPr>
        <p:spPr bwMode="auto">
          <a:xfrm rot="10800000" flipH="1">
            <a:off x="5791200" y="5181600"/>
            <a:ext cx="1439863" cy="1588"/>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20" name="Straight Connector 19"/>
          <p:cNvCxnSpPr>
            <a:cxnSpLocks noChangeShapeType="1"/>
          </p:cNvCxnSpPr>
          <p:nvPr/>
        </p:nvCxnSpPr>
        <p:spPr bwMode="auto">
          <a:xfrm rot="10800000" flipH="1">
            <a:off x="5791200" y="5865813"/>
            <a:ext cx="1439863" cy="1587"/>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sp>
        <p:nvSpPr>
          <p:cNvPr id="21" name="Oval 20"/>
          <p:cNvSpPr>
            <a:spLocks noChangeAspect="1"/>
          </p:cNvSpPr>
          <p:nvPr/>
        </p:nvSpPr>
        <p:spPr bwMode="auto">
          <a:xfrm>
            <a:off x="8147050" y="4114800"/>
            <a:ext cx="533400" cy="533400"/>
          </a:xfrm>
          <a:prstGeom prst="ellipse">
            <a:avLst/>
          </a:prstGeom>
          <a:solidFill>
            <a:schemeClr val="accent2">
              <a:lumMod val="20000"/>
              <a:lumOff val="80000"/>
            </a:schemeClr>
          </a:solidFill>
          <a:ln w="28575" cap="flat" cmpd="sng" algn="ctr">
            <a:solidFill>
              <a:schemeClr val="tx1"/>
            </a:solidFill>
            <a:prstDash val="solid"/>
            <a:round/>
            <a:headEnd type="none" w="med" len="med"/>
            <a:tailEnd type="none" w="med" len="med"/>
          </a:ln>
          <a:effectLst/>
        </p:spPr>
        <p:txBody>
          <a:bodyPr/>
          <a:lstStyle/>
          <a:p>
            <a:pPr>
              <a:defRPr/>
            </a:pPr>
            <a:endParaRPr lang="en-US"/>
          </a:p>
        </p:txBody>
      </p:sp>
      <p:sp>
        <p:nvSpPr>
          <p:cNvPr id="22" name="Oval 21"/>
          <p:cNvSpPr>
            <a:spLocks noChangeAspect="1"/>
          </p:cNvSpPr>
          <p:nvPr/>
        </p:nvSpPr>
        <p:spPr bwMode="auto">
          <a:xfrm>
            <a:off x="7359650" y="4259263"/>
            <a:ext cx="738188" cy="738187"/>
          </a:xfrm>
          <a:prstGeom prst="ellipse">
            <a:avLst/>
          </a:prstGeom>
          <a:solidFill>
            <a:schemeClr val="accent2">
              <a:lumMod val="20000"/>
              <a:lumOff val="80000"/>
            </a:schemeClr>
          </a:solidFill>
          <a:ln w="28575" cap="flat" cmpd="sng" algn="ctr">
            <a:solidFill>
              <a:schemeClr val="tx1"/>
            </a:solidFill>
            <a:prstDash val="solid"/>
            <a:round/>
            <a:headEnd type="none" w="med" len="med"/>
            <a:tailEnd type="none" w="med" len="med"/>
          </a:ln>
          <a:effectLst/>
        </p:spPr>
        <p:txBody>
          <a:bodyPr/>
          <a:lstStyle/>
          <a:p>
            <a:pPr>
              <a:defRPr/>
            </a:pPr>
            <a:endParaRPr lang="en-US"/>
          </a:p>
        </p:txBody>
      </p:sp>
      <p:sp>
        <p:nvSpPr>
          <p:cNvPr id="23" name="Oval 22"/>
          <p:cNvSpPr>
            <a:spLocks noChangeAspect="1"/>
          </p:cNvSpPr>
          <p:nvPr/>
        </p:nvSpPr>
        <p:spPr bwMode="auto">
          <a:xfrm>
            <a:off x="7291388" y="3962400"/>
            <a:ext cx="357187" cy="357188"/>
          </a:xfrm>
          <a:prstGeom prst="ellipse">
            <a:avLst/>
          </a:prstGeom>
          <a:solidFill>
            <a:schemeClr val="accent2">
              <a:lumMod val="20000"/>
              <a:lumOff val="80000"/>
            </a:schemeClr>
          </a:solidFill>
          <a:ln w="28575" cap="flat" cmpd="sng" algn="ctr">
            <a:solidFill>
              <a:schemeClr val="tx1"/>
            </a:solidFill>
            <a:prstDash val="solid"/>
            <a:round/>
            <a:headEnd type="none" w="med" len="med"/>
            <a:tailEnd type="none" w="med" len="med"/>
          </a:ln>
          <a:effectLst/>
        </p:spPr>
        <p:txBody>
          <a:bodyPr/>
          <a:lstStyle/>
          <a:p>
            <a:pPr>
              <a:defRPr/>
            </a:pPr>
            <a:endParaRPr lang="en-US"/>
          </a:p>
        </p:txBody>
      </p:sp>
      <p:pic>
        <p:nvPicPr>
          <p:cNvPr id="36880" name="Picture 8" descr="D:\Teaching\2008 Computer Graphics\monkey.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67588" y="3879850"/>
            <a:ext cx="1298575" cy="1073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4" descr="D:\Teaching\2008 Computer Graphics\Cray_Y-MP_GSFC.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8400" y="1676400"/>
            <a:ext cx="2300288" cy="1633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797" name="Picture 5" descr="D:\Teaching\2008 Computer Graphics\2006.int.qua.ohne.40x30.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72200" y="1600200"/>
            <a:ext cx="2438400"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Rectangle 25"/>
          <p:cNvSpPr>
            <a:spLocks noChangeArrowheads="1"/>
          </p:cNvSpPr>
          <p:nvPr/>
        </p:nvSpPr>
        <p:spPr bwMode="auto">
          <a:xfrm rot="-5400000">
            <a:off x="8204200" y="2898775"/>
            <a:ext cx="63182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CA" sz="1200">
                <a:solidFill>
                  <a:schemeClr val="accent2"/>
                </a:solidFill>
              </a:rPr>
              <a:t>© Intel</a:t>
            </a:r>
            <a:endParaRPr lang="en-US" sz="1200">
              <a:solidFill>
                <a:schemeClr val="accent2"/>
              </a:solidFill>
            </a:endParaRPr>
          </a:p>
        </p:txBody>
      </p:sp>
      <p:pic>
        <p:nvPicPr>
          <p:cNvPr id="33798" name="Picture 6" descr="D:\Teaching\2008 Computer Graphics\44695A_Die_single_047207_lowRes.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43600" y="1600200"/>
            <a:ext cx="2438400"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Rectangle 27"/>
          <p:cNvSpPr>
            <a:spLocks noChangeArrowheads="1"/>
          </p:cNvSpPr>
          <p:nvPr/>
        </p:nvSpPr>
        <p:spPr bwMode="auto">
          <a:xfrm rot="-5400000">
            <a:off x="8182769" y="3061494"/>
            <a:ext cx="674687"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CA" sz="1200">
                <a:solidFill>
                  <a:schemeClr val="accent2"/>
                </a:solidFill>
              </a:rPr>
              <a:t>© AMD</a:t>
            </a:r>
            <a:endParaRPr lang="en-US" sz="1200">
              <a:solidFill>
                <a:schemeClr val="accent2"/>
              </a:solidFill>
            </a:endParaRPr>
          </a:p>
        </p:txBody>
      </p:sp>
      <p:pic>
        <p:nvPicPr>
          <p:cNvPr id="45082" name="Picture 26" descr="1"/>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843588" y="1524000"/>
            <a:ext cx="3124200" cy="2028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Rectangle 29"/>
          <p:cNvSpPr>
            <a:spLocks noChangeArrowheads="1"/>
          </p:cNvSpPr>
          <p:nvPr/>
        </p:nvSpPr>
        <p:spPr bwMode="auto">
          <a:xfrm rot="-5400000">
            <a:off x="8139112" y="3017838"/>
            <a:ext cx="760413"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CA" sz="1200">
                <a:solidFill>
                  <a:schemeClr val="accent2"/>
                </a:solidFill>
              </a:rPr>
              <a:t>© nVidia</a:t>
            </a:r>
            <a:endParaRPr lang="en-US" sz="1200">
              <a:solidFill>
                <a:schemeClr val="accent2"/>
              </a:solidFill>
            </a:endParaRPr>
          </a:p>
        </p:txBody>
      </p:sp>
    </p:spTree>
    <p:extLst>
      <p:ext uri="{BB962C8B-B14F-4D97-AF65-F5344CB8AC3E}">
        <p14:creationId xmlns:p14="http://schemas.microsoft.com/office/powerpoint/2010/main" val="11908058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par>
                                <p:cTn id="8" presetID="10" presetClass="entr" presetSubtype="0" fill="hold" nodeType="withEffect">
                                  <p:stCondLst>
                                    <p:cond delay="0"/>
                                  </p:stCondLst>
                                  <p:childTnLst>
                                    <p:set>
                                      <p:cBhvr>
                                        <p:cTn id="9" dur="1" fill="hold">
                                          <p:stCondLst>
                                            <p:cond delay="0"/>
                                          </p:stCondLst>
                                        </p:cTn>
                                        <p:tgtEl>
                                          <p:spTgt spid="33797"/>
                                        </p:tgtEl>
                                        <p:attrNameLst>
                                          <p:attrName>style.visibility</p:attrName>
                                        </p:attrNameLst>
                                      </p:cBhvr>
                                      <p:to>
                                        <p:strVal val="visible"/>
                                      </p:to>
                                    </p:set>
                                    <p:animEffect transition="in" filter="fade">
                                      <p:cBhvr>
                                        <p:cTn id="10" dur="500"/>
                                        <p:tgtEl>
                                          <p:spTgt spid="33797"/>
                                        </p:tgtEl>
                                      </p:cBhvr>
                                    </p:animEffect>
                                  </p:childTnLst>
                                </p:cTn>
                              </p:par>
                              <p:par>
                                <p:cTn id="11" presetID="10" presetClass="exit" presetSubtype="0" fill="hold" nodeType="withEffect">
                                  <p:stCondLst>
                                    <p:cond delay="0"/>
                                  </p:stCondLst>
                                  <p:childTnLst>
                                    <p:animEffect transition="out" filter="fade">
                                      <p:cBhvr>
                                        <p:cTn id="12" dur="500"/>
                                        <p:tgtEl>
                                          <p:spTgt spid="2"/>
                                        </p:tgtEl>
                                      </p:cBhvr>
                                    </p:animEffect>
                                    <p:set>
                                      <p:cBhvr>
                                        <p:cTn id="13" dur="1" fill="hold">
                                          <p:stCondLst>
                                            <p:cond delay="499"/>
                                          </p:stCondLst>
                                        </p:cTn>
                                        <p:tgtEl>
                                          <p:spTgt spid="2"/>
                                        </p:tgtEl>
                                        <p:attrNameLst>
                                          <p:attrName>style.visibility</p:attrName>
                                        </p:attrNameLst>
                                      </p:cBhvr>
                                      <p:to>
                                        <p:strVal val="hidden"/>
                                      </p:to>
                                    </p:set>
                                  </p:childTnLst>
                                </p:cTn>
                              </p:par>
                            </p:childTnLst>
                          </p:cTn>
                        </p:par>
                      </p:childTnLst>
                    </p:cTn>
                  </p:par>
                  <p:par>
                    <p:cTn id="14" fill="hold" nodeType="clickPar">
                      <p:stCondLst>
                        <p:cond delay="indefinite"/>
                      </p:stCondLst>
                      <p:childTnLst>
                        <p:par>
                          <p:cTn id="15" fill="hold" nodeType="withGroup">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8"/>
                                        </p:tgtEl>
                                        <p:attrNameLst>
                                          <p:attrName>style.visibility</p:attrName>
                                        </p:attrNameLst>
                                      </p:cBhvr>
                                      <p:to>
                                        <p:strVal val="visible"/>
                                      </p:to>
                                    </p:set>
                                    <p:animEffect transition="in" filter="fade">
                                      <p:cBhvr>
                                        <p:cTn id="18" dur="500"/>
                                        <p:tgtEl>
                                          <p:spTgt spid="28"/>
                                        </p:tgtEl>
                                      </p:cBhvr>
                                    </p:animEffect>
                                  </p:childTnLst>
                                </p:cTn>
                              </p:par>
                              <p:par>
                                <p:cTn id="19" presetID="10" presetClass="exit" presetSubtype="0" fill="hold" grpId="1" nodeType="withEffect">
                                  <p:stCondLst>
                                    <p:cond delay="0"/>
                                  </p:stCondLst>
                                  <p:childTnLst>
                                    <p:animEffect transition="out" filter="fade">
                                      <p:cBhvr>
                                        <p:cTn id="20" dur="500"/>
                                        <p:tgtEl>
                                          <p:spTgt spid="26"/>
                                        </p:tgtEl>
                                      </p:cBhvr>
                                    </p:animEffect>
                                    <p:set>
                                      <p:cBhvr>
                                        <p:cTn id="21" dur="1" fill="hold">
                                          <p:stCondLst>
                                            <p:cond delay="499"/>
                                          </p:stCondLst>
                                        </p:cTn>
                                        <p:tgtEl>
                                          <p:spTgt spid="26"/>
                                        </p:tgtEl>
                                        <p:attrNameLst>
                                          <p:attrName>style.visibility</p:attrName>
                                        </p:attrNameLst>
                                      </p:cBhvr>
                                      <p:to>
                                        <p:strVal val="hidden"/>
                                      </p:to>
                                    </p:set>
                                  </p:childTnLst>
                                </p:cTn>
                              </p:par>
                              <p:par>
                                <p:cTn id="22" presetID="10" presetClass="entr" presetSubtype="0" fill="hold" nodeType="withEffect">
                                  <p:stCondLst>
                                    <p:cond delay="0"/>
                                  </p:stCondLst>
                                  <p:childTnLst>
                                    <p:set>
                                      <p:cBhvr>
                                        <p:cTn id="23" dur="1" fill="hold">
                                          <p:stCondLst>
                                            <p:cond delay="0"/>
                                          </p:stCondLst>
                                        </p:cTn>
                                        <p:tgtEl>
                                          <p:spTgt spid="33798"/>
                                        </p:tgtEl>
                                        <p:attrNameLst>
                                          <p:attrName>style.visibility</p:attrName>
                                        </p:attrNameLst>
                                      </p:cBhvr>
                                      <p:to>
                                        <p:strVal val="visible"/>
                                      </p:to>
                                    </p:set>
                                    <p:animEffect transition="in" filter="fade">
                                      <p:cBhvr>
                                        <p:cTn id="24" dur="500"/>
                                        <p:tgtEl>
                                          <p:spTgt spid="33798"/>
                                        </p:tgtEl>
                                      </p:cBhvr>
                                    </p:animEffect>
                                  </p:childTnLst>
                                </p:cTn>
                              </p:par>
                              <p:par>
                                <p:cTn id="25" presetID="10" presetClass="exit" presetSubtype="0" fill="hold" nodeType="withEffect">
                                  <p:stCondLst>
                                    <p:cond delay="0"/>
                                  </p:stCondLst>
                                  <p:childTnLst>
                                    <p:animEffect transition="out" filter="fade">
                                      <p:cBhvr>
                                        <p:cTn id="26" dur="500"/>
                                        <p:tgtEl>
                                          <p:spTgt spid="33797"/>
                                        </p:tgtEl>
                                      </p:cBhvr>
                                    </p:animEffect>
                                    <p:set>
                                      <p:cBhvr>
                                        <p:cTn id="27" dur="1" fill="hold">
                                          <p:stCondLst>
                                            <p:cond delay="499"/>
                                          </p:stCondLst>
                                        </p:cTn>
                                        <p:tgtEl>
                                          <p:spTgt spid="33797"/>
                                        </p:tgtEl>
                                        <p:attrNameLst>
                                          <p:attrName>style.visibility</p:attrName>
                                        </p:attrNameLst>
                                      </p:cBhvr>
                                      <p:to>
                                        <p:strVal val="hidden"/>
                                      </p:to>
                                    </p:set>
                                  </p:childTnLst>
                                </p:cTn>
                              </p:par>
                            </p:childTnLst>
                          </p:cTn>
                        </p:par>
                      </p:childTnLst>
                    </p:cTn>
                  </p:par>
                  <p:par>
                    <p:cTn id="28" fill="hold" nodeType="clickPar">
                      <p:stCondLst>
                        <p:cond delay="indefinite"/>
                      </p:stCondLst>
                      <p:childTnLst>
                        <p:par>
                          <p:cTn id="29" fill="hold" nodeType="withGroup">
                            <p:stCondLst>
                              <p:cond delay="0"/>
                            </p:stCondLst>
                            <p:childTnLst>
                              <p:par>
                                <p:cTn id="30" presetID="10" presetClass="exit" presetSubtype="0" fill="hold" grpId="1" nodeType="clickEffect">
                                  <p:stCondLst>
                                    <p:cond delay="0"/>
                                  </p:stCondLst>
                                  <p:childTnLst>
                                    <p:animEffect transition="out" filter="fade">
                                      <p:cBhvr>
                                        <p:cTn id="31" dur="500"/>
                                        <p:tgtEl>
                                          <p:spTgt spid="28"/>
                                        </p:tgtEl>
                                      </p:cBhvr>
                                    </p:animEffect>
                                    <p:set>
                                      <p:cBhvr>
                                        <p:cTn id="32" dur="1" fill="hold">
                                          <p:stCondLst>
                                            <p:cond delay="499"/>
                                          </p:stCondLst>
                                        </p:cTn>
                                        <p:tgtEl>
                                          <p:spTgt spid="28"/>
                                        </p:tgtEl>
                                        <p:attrNameLst>
                                          <p:attrName>style.visibility</p:attrName>
                                        </p:attrNameLst>
                                      </p:cBhvr>
                                      <p:to>
                                        <p:strVal val="hidden"/>
                                      </p:to>
                                    </p:set>
                                  </p:childTnLst>
                                </p:cTn>
                              </p:par>
                              <p:par>
                                <p:cTn id="33" presetID="10" presetClass="exit" presetSubtype="0" fill="hold" nodeType="withEffect">
                                  <p:stCondLst>
                                    <p:cond delay="0"/>
                                  </p:stCondLst>
                                  <p:childTnLst>
                                    <p:animEffect transition="out" filter="fade">
                                      <p:cBhvr>
                                        <p:cTn id="34" dur="500"/>
                                        <p:tgtEl>
                                          <p:spTgt spid="33798"/>
                                        </p:tgtEl>
                                      </p:cBhvr>
                                    </p:animEffect>
                                    <p:set>
                                      <p:cBhvr>
                                        <p:cTn id="35" dur="1" fill="hold">
                                          <p:stCondLst>
                                            <p:cond delay="499"/>
                                          </p:stCondLst>
                                        </p:cTn>
                                        <p:tgtEl>
                                          <p:spTgt spid="33798"/>
                                        </p:tgtEl>
                                        <p:attrNameLst>
                                          <p:attrName>style.visibility</p:attrName>
                                        </p:attrNameLst>
                                      </p:cBhvr>
                                      <p:to>
                                        <p:strVal val="hidden"/>
                                      </p:to>
                                    </p:set>
                                  </p:childTnLst>
                                </p:cTn>
                              </p:par>
                              <p:par>
                                <p:cTn id="36" presetID="10" presetClass="entr" presetSubtype="0" fill="hold" nodeType="withEffect">
                                  <p:stCondLst>
                                    <p:cond delay="0"/>
                                  </p:stCondLst>
                                  <p:childTnLst>
                                    <p:set>
                                      <p:cBhvr>
                                        <p:cTn id="37" dur="1" fill="hold">
                                          <p:stCondLst>
                                            <p:cond delay="0"/>
                                          </p:stCondLst>
                                        </p:cTn>
                                        <p:tgtEl>
                                          <p:spTgt spid="45082"/>
                                        </p:tgtEl>
                                        <p:attrNameLst>
                                          <p:attrName>style.visibility</p:attrName>
                                        </p:attrNameLst>
                                      </p:cBhvr>
                                      <p:to>
                                        <p:strVal val="visible"/>
                                      </p:to>
                                    </p:set>
                                    <p:animEffect transition="in" filter="fade">
                                      <p:cBhvr>
                                        <p:cTn id="38" dur="500"/>
                                        <p:tgtEl>
                                          <p:spTgt spid="45082"/>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0"/>
                                        </p:tgtEl>
                                        <p:attrNameLst>
                                          <p:attrName>style.visibility</p:attrName>
                                        </p:attrNameLst>
                                      </p:cBhvr>
                                      <p:to>
                                        <p:strVal val="visible"/>
                                      </p:to>
                                    </p:set>
                                    <p:animEffect transition="in" filter="fade">
                                      <p:cBhvr>
                                        <p:cTn id="41" dur="500"/>
                                        <p:tgtEl>
                                          <p:spTgt spid="30"/>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10" presetClass="entr" presetSubtype="0" fill="hold" nodeType="clickEffect">
                                  <p:stCondLst>
                                    <p:cond delay="0"/>
                                  </p:stCondLst>
                                  <p:childTnLst>
                                    <p:set>
                                      <p:cBhvr>
                                        <p:cTn id="45" dur="1" fill="hold">
                                          <p:stCondLst>
                                            <p:cond delay="0"/>
                                          </p:stCondLst>
                                        </p:cTn>
                                        <p:tgtEl>
                                          <p:spTgt spid="21"/>
                                        </p:tgtEl>
                                        <p:attrNameLst>
                                          <p:attrName>style.visibility</p:attrName>
                                        </p:attrNameLst>
                                      </p:cBhvr>
                                      <p:to>
                                        <p:strVal val="visible"/>
                                      </p:to>
                                    </p:set>
                                    <p:animEffect transition="in" filter="fade">
                                      <p:cBhvr>
                                        <p:cTn id="46" dur="500"/>
                                        <p:tgtEl>
                                          <p:spTgt spid="21"/>
                                        </p:tgtEl>
                                      </p:cBhvr>
                                    </p:animEffect>
                                  </p:childTnLst>
                                </p:cTn>
                              </p:par>
                              <p:par>
                                <p:cTn id="47" presetID="10" presetClass="entr" presetSubtype="0" fill="hold" nodeType="withEffect">
                                  <p:stCondLst>
                                    <p:cond delay="0"/>
                                  </p:stCondLst>
                                  <p:childTnLst>
                                    <p:set>
                                      <p:cBhvr>
                                        <p:cTn id="48" dur="1" fill="hold">
                                          <p:stCondLst>
                                            <p:cond delay="0"/>
                                          </p:stCondLst>
                                        </p:cTn>
                                        <p:tgtEl>
                                          <p:spTgt spid="22"/>
                                        </p:tgtEl>
                                        <p:attrNameLst>
                                          <p:attrName>style.visibility</p:attrName>
                                        </p:attrNameLst>
                                      </p:cBhvr>
                                      <p:to>
                                        <p:strVal val="visible"/>
                                      </p:to>
                                    </p:set>
                                    <p:animEffect transition="in" filter="fade">
                                      <p:cBhvr>
                                        <p:cTn id="49" dur="500"/>
                                        <p:tgtEl>
                                          <p:spTgt spid="22"/>
                                        </p:tgtEl>
                                      </p:cBhvr>
                                    </p:animEffect>
                                  </p:childTnLst>
                                </p:cTn>
                              </p:par>
                              <p:par>
                                <p:cTn id="50" presetID="10" presetClass="entr" presetSubtype="0" fill="hold" nodeType="withEffect">
                                  <p:stCondLst>
                                    <p:cond delay="0"/>
                                  </p:stCondLst>
                                  <p:childTnLst>
                                    <p:set>
                                      <p:cBhvr>
                                        <p:cTn id="51" dur="1" fill="hold">
                                          <p:stCondLst>
                                            <p:cond delay="0"/>
                                          </p:stCondLst>
                                        </p:cTn>
                                        <p:tgtEl>
                                          <p:spTgt spid="23"/>
                                        </p:tgtEl>
                                        <p:attrNameLst>
                                          <p:attrName>style.visibility</p:attrName>
                                        </p:attrNameLst>
                                      </p:cBhvr>
                                      <p:to>
                                        <p:strVal val="visible"/>
                                      </p:to>
                                    </p:set>
                                    <p:animEffect transition="in" filter="fade">
                                      <p:cBhvr>
                                        <p:cTn id="52" dur="500"/>
                                        <p:tgtEl>
                                          <p:spTgt spid="23"/>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11"/>
                                        </p:tgtEl>
                                        <p:attrNameLst>
                                          <p:attrName>style.visibility</p:attrName>
                                        </p:attrNameLst>
                                      </p:cBhvr>
                                      <p:to>
                                        <p:strVal val="visible"/>
                                      </p:to>
                                    </p:set>
                                    <p:animEffect transition="in" filter="fade">
                                      <p:cBhvr>
                                        <p:cTn id="57" dur="500"/>
                                        <p:tgtEl>
                                          <p:spTgt spid="11"/>
                                        </p:tgtEl>
                                      </p:cBhvr>
                                    </p:animEffect>
                                  </p:childTnLst>
                                </p:cTn>
                              </p:par>
                              <p:par>
                                <p:cTn id="58" presetID="10" presetClass="entr" presetSubtype="0" fill="hold" nodeType="withEffect">
                                  <p:stCondLst>
                                    <p:cond delay="0"/>
                                  </p:stCondLst>
                                  <p:childTnLst>
                                    <p:set>
                                      <p:cBhvr>
                                        <p:cTn id="59" dur="1" fill="hold">
                                          <p:stCondLst>
                                            <p:cond delay="0"/>
                                          </p:stCondLst>
                                        </p:cTn>
                                        <p:tgtEl>
                                          <p:spTgt spid="12"/>
                                        </p:tgtEl>
                                        <p:attrNameLst>
                                          <p:attrName>style.visibility</p:attrName>
                                        </p:attrNameLst>
                                      </p:cBhvr>
                                      <p:to>
                                        <p:strVal val="visible"/>
                                      </p:to>
                                    </p:set>
                                    <p:animEffect transition="in" filter="fade">
                                      <p:cBhvr>
                                        <p:cTn id="60" dur="500"/>
                                        <p:tgtEl>
                                          <p:spTgt spid="12"/>
                                        </p:tgtEl>
                                      </p:cBhvr>
                                    </p:animEffect>
                                  </p:childTnLst>
                                </p:cTn>
                              </p:par>
                              <p:par>
                                <p:cTn id="61" presetID="10" presetClass="entr" presetSubtype="0" fill="hold" nodeType="withEffect">
                                  <p:stCondLst>
                                    <p:cond delay="0"/>
                                  </p:stCondLst>
                                  <p:childTnLst>
                                    <p:set>
                                      <p:cBhvr>
                                        <p:cTn id="62" dur="1" fill="hold">
                                          <p:stCondLst>
                                            <p:cond delay="0"/>
                                          </p:stCondLst>
                                        </p:cTn>
                                        <p:tgtEl>
                                          <p:spTgt spid="14"/>
                                        </p:tgtEl>
                                        <p:attrNameLst>
                                          <p:attrName>style.visibility</p:attrName>
                                        </p:attrNameLst>
                                      </p:cBhvr>
                                      <p:to>
                                        <p:strVal val="visible"/>
                                      </p:to>
                                    </p:set>
                                    <p:animEffect transition="in" filter="fade">
                                      <p:cBhvr>
                                        <p:cTn id="63" dur="500"/>
                                        <p:tgtEl>
                                          <p:spTgt spid="14"/>
                                        </p:tgtEl>
                                      </p:cBhvr>
                                    </p:animEffect>
                                  </p:childTnLst>
                                </p:cTn>
                              </p:par>
                              <p:par>
                                <p:cTn id="64" presetID="10" presetClass="entr" presetSubtype="0" fill="hold" nodeType="withEffect">
                                  <p:stCondLst>
                                    <p:cond delay="0"/>
                                  </p:stCondLst>
                                  <p:childTnLst>
                                    <p:set>
                                      <p:cBhvr>
                                        <p:cTn id="65" dur="1" fill="hold">
                                          <p:stCondLst>
                                            <p:cond delay="0"/>
                                          </p:stCondLst>
                                        </p:cTn>
                                        <p:tgtEl>
                                          <p:spTgt spid="16"/>
                                        </p:tgtEl>
                                        <p:attrNameLst>
                                          <p:attrName>style.visibility</p:attrName>
                                        </p:attrNameLst>
                                      </p:cBhvr>
                                      <p:to>
                                        <p:strVal val="visible"/>
                                      </p:to>
                                    </p:set>
                                    <p:animEffect transition="in" filter="fade">
                                      <p:cBhvr>
                                        <p:cTn id="66" dur="500"/>
                                        <p:tgtEl>
                                          <p:spTgt spid="16"/>
                                        </p:tgtEl>
                                      </p:cBhvr>
                                    </p:animEffect>
                                  </p:childTnLst>
                                </p:cTn>
                              </p:par>
                              <p:par>
                                <p:cTn id="67" presetID="10" presetClass="entr" presetSubtype="0" fill="hold" nodeType="withEffect">
                                  <p:stCondLst>
                                    <p:cond delay="0"/>
                                  </p:stCondLst>
                                  <p:childTnLst>
                                    <p:set>
                                      <p:cBhvr>
                                        <p:cTn id="68" dur="1" fill="hold">
                                          <p:stCondLst>
                                            <p:cond delay="0"/>
                                          </p:stCondLst>
                                        </p:cTn>
                                        <p:tgtEl>
                                          <p:spTgt spid="17"/>
                                        </p:tgtEl>
                                        <p:attrNameLst>
                                          <p:attrName>style.visibility</p:attrName>
                                        </p:attrNameLst>
                                      </p:cBhvr>
                                      <p:to>
                                        <p:strVal val="visible"/>
                                      </p:to>
                                    </p:set>
                                    <p:animEffect transition="in" filter="fade">
                                      <p:cBhvr>
                                        <p:cTn id="69" dur="500"/>
                                        <p:tgtEl>
                                          <p:spTgt spid="17"/>
                                        </p:tgtEl>
                                      </p:cBhvr>
                                    </p:animEffect>
                                  </p:childTnLst>
                                </p:cTn>
                              </p:par>
                              <p:par>
                                <p:cTn id="70" presetID="10" presetClass="entr" presetSubtype="0" fill="hold" nodeType="withEffect">
                                  <p:stCondLst>
                                    <p:cond delay="0"/>
                                  </p:stCondLst>
                                  <p:childTnLst>
                                    <p:set>
                                      <p:cBhvr>
                                        <p:cTn id="71" dur="1" fill="hold">
                                          <p:stCondLst>
                                            <p:cond delay="0"/>
                                          </p:stCondLst>
                                        </p:cTn>
                                        <p:tgtEl>
                                          <p:spTgt spid="18"/>
                                        </p:tgtEl>
                                        <p:attrNameLst>
                                          <p:attrName>style.visibility</p:attrName>
                                        </p:attrNameLst>
                                      </p:cBhvr>
                                      <p:to>
                                        <p:strVal val="visible"/>
                                      </p:to>
                                    </p:set>
                                    <p:animEffect transition="in" filter="fade">
                                      <p:cBhvr>
                                        <p:cTn id="72" dur="500"/>
                                        <p:tgtEl>
                                          <p:spTgt spid="18"/>
                                        </p:tgtEl>
                                      </p:cBhvr>
                                    </p:animEffect>
                                  </p:childTnLst>
                                </p:cTn>
                              </p:par>
                              <p:par>
                                <p:cTn id="73" presetID="10" presetClass="entr" presetSubtype="0" fill="hold" nodeType="withEffect">
                                  <p:stCondLst>
                                    <p:cond delay="0"/>
                                  </p:stCondLst>
                                  <p:childTnLst>
                                    <p:set>
                                      <p:cBhvr>
                                        <p:cTn id="74" dur="1" fill="hold">
                                          <p:stCondLst>
                                            <p:cond delay="0"/>
                                          </p:stCondLst>
                                        </p:cTn>
                                        <p:tgtEl>
                                          <p:spTgt spid="19"/>
                                        </p:tgtEl>
                                        <p:attrNameLst>
                                          <p:attrName>style.visibility</p:attrName>
                                        </p:attrNameLst>
                                      </p:cBhvr>
                                      <p:to>
                                        <p:strVal val="visible"/>
                                      </p:to>
                                    </p:set>
                                    <p:animEffect transition="in" filter="fade">
                                      <p:cBhvr>
                                        <p:cTn id="75" dur="500"/>
                                        <p:tgtEl>
                                          <p:spTgt spid="19"/>
                                        </p:tgtEl>
                                      </p:cBhvr>
                                    </p:animEffect>
                                  </p:childTnLst>
                                </p:cTn>
                              </p:par>
                              <p:par>
                                <p:cTn id="76" presetID="10" presetClass="entr" presetSubtype="0" fill="hold" nodeType="withEffect">
                                  <p:stCondLst>
                                    <p:cond delay="0"/>
                                  </p:stCondLst>
                                  <p:childTnLst>
                                    <p:set>
                                      <p:cBhvr>
                                        <p:cTn id="77" dur="1" fill="hold">
                                          <p:stCondLst>
                                            <p:cond delay="0"/>
                                          </p:stCondLst>
                                        </p:cTn>
                                        <p:tgtEl>
                                          <p:spTgt spid="20"/>
                                        </p:tgtEl>
                                        <p:attrNameLst>
                                          <p:attrName>style.visibility</p:attrName>
                                        </p:attrNameLst>
                                      </p:cBhvr>
                                      <p:to>
                                        <p:strVal val="visible"/>
                                      </p:to>
                                    </p:set>
                                    <p:animEffect transition="in" filter="fade">
                                      <p:cBhvr>
                                        <p:cTn id="78"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26" grpId="0"/>
      <p:bldP spid="26" grpId="1"/>
      <p:bldP spid="28" grpId="0"/>
      <p:bldP spid="28" grpId="1"/>
      <p:bldP spid="30"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p:txBody>
          <a:bodyPr/>
          <a:lstStyle/>
          <a:p>
            <a:pPr eaLnBrk="1" hangingPunct="1"/>
            <a:r>
              <a:rPr lang="en-CA" smtClean="0"/>
              <a:t>Cone Tracing and Beam Tracing</a:t>
            </a:r>
            <a:endParaRPr lang="en-US" smtClean="0"/>
          </a:p>
        </p:txBody>
      </p:sp>
      <p:sp>
        <p:nvSpPr>
          <p:cNvPr id="37891" name="Rectangle 3"/>
          <p:cNvSpPr>
            <a:spLocks noGrp="1" noChangeArrowheads="1"/>
          </p:cNvSpPr>
          <p:nvPr>
            <p:ph idx="1"/>
          </p:nvPr>
        </p:nvSpPr>
        <p:spPr/>
        <p:txBody>
          <a:bodyPr/>
          <a:lstStyle/>
          <a:p>
            <a:pPr eaLnBrk="1" hangingPunct="1"/>
            <a:r>
              <a:rPr lang="en-US" i="1" smtClean="0"/>
              <a:t>problem</a:t>
            </a:r>
            <a:r>
              <a:rPr lang="en-US" smtClean="0"/>
              <a:t>: raytracing models ideal reflectors</a:t>
            </a:r>
          </a:p>
          <a:p>
            <a:pPr eaLnBrk="1" hangingPunct="1"/>
            <a:r>
              <a:rPr lang="en-US" i="1" smtClean="0"/>
              <a:t>idea</a:t>
            </a:r>
            <a:r>
              <a:rPr lang="en-US" smtClean="0"/>
              <a:t>: model imperfect surfaces by bundles of reflected rays in form of cones/pyramids</a:t>
            </a:r>
          </a:p>
          <a:p>
            <a:pPr eaLnBrk="1" hangingPunct="1"/>
            <a:r>
              <a:rPr lang="en-US" smtClean="0"/>
              <a:t>intersections are</a:t>
            </a:r>
            <a:br>
              <a:rPr lang="en-US" smtClean="0"/>
            </a:br>
            <a:r>
              <a:rPr lang="en-US" smtClean="0"/>
              <a:t>sampled/rendered</a:t>
            </a:r>
          </a:p>
          <a:p>
            <a:pPr eaLnBrk="1" hangingPunct="1"/>
            <a:r>
              <a:rPr lang="en-US" smtClean="0"/>
              <a:t>models imperfect</a:t>
            </a:r>
            <a:br>
              <a:rPr lang="en-US" smtClean="0"/>
            </a:br>
            <a:r>
              <a:rPr lang="en-US" smtClean="0"/>
              <a:t>surfaces and soft</a:t>
            </a:r>
            <a:br>
              <a:rPr lang="en-US" smtClean="0"/>
            </a:br>
            <a:r>
              <a:rPr lang="en-US" smtClean="0"/>
              <a:t>shadows</a:t>
            </a:r>
          </a:p>
          <a:p>
            <a:pPr eaLnBrk="1" hangingPunct="1"/>
            <a:r>
              <a:rPr lang="en-US" smtClean="0"/>
              <a:t>intersections hard</a:t>
            </a:r>
            <a:br>
              <a:rPr lang="en-US" smtClean="0"/>
            </a:br>
            <a:r>
              <a:rPr lang="en-US" smtClean="0"/>
              <a:t>to derive in general</a:t>
            </a:r>
          </a:p>
          <a:p>
            <a:pPr eaLnBrk="1" hangingPunct="1"/>
            <a:endParaRPr lang="en-US" smtClean="0"/>
          </a:p>
        </p:txBody>
      </p:sp>
      <p:pic>
        <p:nvPicPr>
          <p:cNvPr id="37892" name="Picture 2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56425" y="4365625"/>
            <a:ext cx="1752600"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37893" name="Picture 2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24400" y="2895600"/>
            <a:ext cx="1752600"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cxnSp>
        <p:nvCxnSpPr>
          <p:cNvPr id="37894" name="Straight Arrow Connector 7"/>
          <p:cNvCxnSpPr>
            <a:cxnSpLocks noChangeShapeType="1"/>
          </p:cNvCxnSpPr>
          <p:nvPr/>
        </p:nvCxnSpPr>
        <p:spPr bwMode="auto">
          <a:xfrm flipV="1">
            <a:off x="5072063" y="5029200"/>
            <a:ext cx="1905000" cy="533400"/>
          </a:xfrm>
          <a:prstGeom prst="straightConnector1">
            <a:avLst/>
          </a:prstGeom>
          <a:noFill/>
          <a:ln w="28575" algn="ctr">
            <a:solidFill>
              <a:schemeClr val="tx1"/>
            </a:solidFill>
            <a:round/>
            <a:headEnd/>
            <a:tailEnd type="stealth" w="lg" len="lg"/>
          </a:ln>
          <a:extLst>
            <a:ext uri="{909E8E84-426E-40DD-AFC4-6F175D3DCCD1}">
              <a14:hiddenFill xmlns:a14="http://schemas.microsoft.com/office/drawing/2010/main">
                <a:noFill/>
              </a14:hiddenFill>
            </a:ext>
          </a:extLst>
        </p:spPr>
      </p:cxnSp>
      <p:cxnSp>
        <p:nvCxnSpPr>
          <p:cNvPr id="37895" name="Straight Arrow Connector 9"/>
          <p:cNvCxnSpPr>
            <a:cxnSpLocks noChangeShapeType="1"/>
          </p:cNvCxnSpPr>
          <p:nvPr/>
        </p:nvCxnSpPr>
        <p:spPr bwMode="auto">
          <a:xfrm rot="16200000" flipV="1">
            <a:off x="6253163" y="4305300"/>
            <a:ext cx="762000" cy="685800"/>
          </a:xfrm>
          <a:prstGeom prst="straightConnector1">
            <a:avLst/>
          </a:prstGeom>
          <a:noFill/>
          <a:ln w="28575" algn="ctr">
            <a:solidFill>
              <a:schemeClr val="tx1"/>
            </a:solidFill>
            <a:round/>
            <a:headEnd/>
            <a:tailEnd type="stealth" w="lg" len="lg"/>
          </a:ln>
          <a:extLst>
            <a:ext uri="{909E8E84-426E-40DD-AFC4-6F175D3DCCD1}">
              <a14:hiddenFill xmlns:a14="http://schemas.microsoft.com/office/drawing/2010/main">
                <a:noFill/>
              </a14:hiddenFill>
            </a:ext>
          </a:extLst>
        </p:spPr>
      </p:cxnSp>
      <p:cxnSp>
        <p:nvCxnSpPr>
          <p:cNvPr id="37896" name="Straight Connector 15"/>
          <p:cNvCxnSpPr>
            <a:cxnSpLocks noChangeShapeType="1"/>
          </p:cNvCxnSpPr>
          <p:nvPr/>
        </p:nvCxnSpPr>
        <p:spPr bwMode="auto">
          <a:xfrm rot="16200000" flipV="1">
            <a:off x="6214269" y="4266407"/>
            <a:ext cx="966787" cy="558800"/>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37897" name="Straight Connector 17"/>
          <p:cNvCxnSpPr>
            <a:cxnSpLocks noChangeShapeType="1"/>
          </p:cNvCxnSpPr>
          <p:nvPr/>
        </p:nvCxnSpPr>
        <p:spPr bwMode="auto">
          <a:xfrm rot="10800000">
            <a:off x="6157913" y="4443413"/>
            <a:ext cx="819150" cy="585787"/>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165976141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4"/>
          <p:cNvSpPr>
            <a:spLocks noGrp="1"/>
          </p:cNvSpPr>
          <p:nvPr>
            <p:ph type="title"/>
          </p:nvPr>
        </p:nvSpPr>
        <p:spPr/>
        <p:txBody>
          <a:bodyPr/>
          <a:lstStyle/>
          <a:p>
            <a:pPr eaLnBrk="1" hangingPunct="1"/>
            <a:r>
              <a:rPr lang="en-CA" smtClean="0"/>
              <a:t>Cone Tracing</a:t>
            </a:r>
            <a:endParaRPr lang="en-US" smtClean="0"/>
          </a:p>
        </p:txBody>
      </p:sp>
      <p:sp>
        <p:nvSpPr>
          <p:cNvPr id="38915" name="Content Placeholder 5"/>
          <p:cNvSpPr>
            <a:spLocks noGrp="1"/>
          </p:cNvSpPr>
          <p:nvPr>
            <p:ph idx="1"/>
          </p:nvPr>
        </p:nvSpPr>
        <p:spPr/>
        <p:txBody>
          <a:bodyPr/>
          <a:lstStyle/>
          <a:p>
            <a:pPr eaLnBrk="1" hangingPunct="1"/>
            <a:endParaRPr lang="en-US" smtClean="0"/>
          </a:p>
        </p:txBody>
      </p:sp>
      <p:pic>
        <p:nvPicPr>
          <p:cNvPr id="38916" name="Picture 2" descr="D:\Teaching\2008 Computer Graphics\conetracin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6300" y="1143000"/>
            <a:ext cx="7391400" cy="512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17" name="Rectangle 6"/>
          <p:cNvSpPr>
            <a:spLocks noChangeArrowheads="1"/>
          </p:cNvSpPr>
          <p:nvPr/>
        </p:nvSpPr>
        <p:spPr bwMode="auto">
          <a:xfrm rot="-5400000">
            <a:off x="7496175" y="5273675"/>
            <a:ext cx="178752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1200">
                <a:solidFill>
                  <a:schemeClr val="accent2"/>
                </a:solidFill>
              </a:rPr>
              <a:t>John Amanatides, 1984</a:t>
            </a:r>
          </a:p>
        </p:txBody>
      </p:sp>
    </p:spTree>
    <p:extLst>
      <p:ext uri="{BB962C8B-B14F-4D97-AF65-F5344CB8AC3E}">
        <p14:creationId xmlns:p14="http://schemas.microsoft.com/office/powerpoint/2010/main" val="24001046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lstStyle/>
          <a:p>
            <a:pPr eaLnBrk="1" hangingPunct="1"/>
            <a:r>
              <a:rPr lang="en-CA" smtClean="0"/>
              <a:t>Distributed Raytracing</a:t>
            </a:r>
            <a:endParaRPr lang="en-US" smtClean="0"/>
          </a:p>
        </p:txBody>
      </p:sp>
      <p:sp>
        <p:nvSpPr>
          <p:cNvPr id="39939" name="Rectangle 3"/>
          <p:cNvSpPr>
            <a:spLocks noGrp="1" noChangeArrowheads="1"/>
          </p:cNvSpPr>
          <p:nvPr>
            <p:ph idx="1"/>
          </p:nvPr>
        </p:nvSpPr>
        <p:spPr/>
        <p:txBody>
          <a:bodyPr/>
          <a:lstStyle/>
          <a:p>
            <a:pPr eaLnBrk="1" hangingPunct="1"/>
            <a:r>
              <a:rPr lang="en-US" smtClean="0"/>
              <a:t>similar idea, using groups of rays instead</a:t>
            </a:r>
          </a:p>
          <a:p>
            <a:pPr eaLnBrk="1" hangingPunct="1"/>
            <a:r>
              <a:rPr lang="en-US" smtClean="0"/>
              <a:t>regular (recursive) raytracing for each of them (can become expensive)</a:t>
            </a:r>
          </a:p>
          <a:p>
            <a:pPr eaLnBrk="1" hangingPunct="1"/>
            <a:r>
              <a:rPr lang="en-US" smtClean="0"/>
              <a:t>can model imperfect</a:t>
            </a:r>
            <a:br>
              <a:rPr lang="en-US" smtClean="0"/>
            </a:br>
            <a:r>
              <a:rPr lang="en-US" smtClean="0"/>
              <a:t>surfaces, soft</a:t>
            </a:r>
            <a:br>
              <a:rPr lang="en-US" smtClean="0"/>
            </a:br>
            <a:r>
              <a:rPr lang="en-US" smtClean="0"/>
              <a:t>shadows, motion</a:t>
            </a:r>
            <a:br>
              <a:rPr lang="en-US" smtClean="0"/>
            </a:br>
            <a:r>
              <a:rPr lang="en-US" smtClean="0"/>
              <a:t>blur, depth of field</a:t>
            </a:r>
          </a:p>
          <a:p>
            <a:pPr eaLnBrk="1" hangingPunct="1"/>
            <a:r>
              <a:rPr lang="en-US" smtClean="0"/>
              <a:t>rays generated with</a:t>
            </a:r>
            <a:br>
              <a:rPr lang="en-US" smtClean="0"/>
            </a:br>
            <a:r>
              <a:rPr lang="en-US" smtClean="0"/>
              <a:t>respect to importance</a:t>
            </a:r>
            <a:br>
              <a:rPr lang="en-US" smtClean="0"/>
            </a:br>
            <a:r>
              <a:rPr lang="en-US" smtClean="0"/>
              <a:t>(angle, time, areal light, lens)</a:t>
            </a:r>
          </a:p>
        </p:txBody>
      </p:sp>
      <p:pic>
        <p:nvPicPr>
          <p:cNvPr id="39940" name="Picture 2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56425" y="4365625"/>
            <a:ext cx="1752600"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39941" name="Picture 2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24400" y="2895600"/>
            <a:ext cx="1752600"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cxnSp>
        <p:nvCxnSpPr>
          <p:cNvPr id="39942" name="Straight Arrow Connector 6"/>
          <p:cNvCxnSpPr>
            <a:cxnSpLocks noChangeShapeType="1"/>
          </p:cNvCxnSpPr>
          <p:nvPr/>
        </p:nvCxnSpPr>
        <p:spPr bwMode="auto">
          <a:xfrm flipV="1">
            <a:off x="5072063" y="5029200"/>
            <a:ext cx="1905000" cy="533400"/>
          </a:xfrm>
          <a:prstGeom prst="straightConnector1">
            <a:avLst/>
          </a:prstGeom>
          <a:noFill/>
          <a:ln w="28575" algn="ctr">
            <a:solidFill>
              <a:schemeClr val="tx1"/>
            </a:solidFill>
            <a:round/>
            <a:headEnd/>
            <a:tailEnd type="stealth" w="lg" len="lg"/>
          </a:ln>
          <a:extLst>
            <a:ext uri="{909E8E84-426E-40DD-AFC4-6F175D3DCCD1}">
              <a14:hiddenFill xmlns:a14="http://schemas.microsoft.com/office/drawing/2010/main">
                <a:noFill/>
              </a14:hiddenFill>
            </a:ext>
          </a:extLst>
        </p:spPr>
      </p:cxnSp>
      <p:cxnSp>
        <p:nvCxnSpPr>
          <p:cNvPr id="39943" name="Straight Arrow Connector 7"/>
          <p:cNvCxnSpPr>
            <a:cxnSpLocks noChangeShapeType="1"/>
          </p:cNvCxnSpPr>
          <p:nvPr/>
        </p:nvCxnSpPr>
        <p:spPr bwMode="auto">
          <a:xfrm rot="16200000" flipV="1">
            <a:off x="6253163" y="4305300"/>
            <a:ext cx="762000" cy="685800"/>
          </a:xfrm>
          <a:prstGeom prst="straightConnector1">
            <a:avLst/>
          </a:prstGeom>
          <a:noFill/>
          <a:ln w="28575" algn="ctr">
            <a:solidFill>
              <a:schemeClr val="tx1"/>
            </a:solidFill>
            <a:round/>
            <a:headEnd/>
            <a:tailEnd type="stealth" w="lg" len="lg"/>
          </a:ln>
          <a:extLst>
            <a:ext uri="{909E8E84-426E-40DD-AFC4-6F175D3DCCD1}">
              <a14:hiddenFill xmlns:a14="http://schemas.microsoft.com/office/drawing/2010/main">
                <a:noFill/>
              </a14:hiddenFill>
            </a:ext>
          </a:extLst>
        </p:spPr>
      </p:cxnSp>
      <p:cxnSp>
        <p:nvCxnSpPr>
          <p:cNvPr id="39944" name="Straight Connector 8"/>
          <p:cNvCxnSpPr>
            <a:cxnSpLocks noChangeShapeType="1"/>
          </p:cNvCxnSpPr>
          <p:nvPr/>
        </p:nvCxnSpPr>
        <p:spPr bwMode="auto">
          <a:xfrm rot="16200000" flipV="1">
            <a:off x="6214269" y="4266407"/>
            <a:ext cx="966787" cy="558800"/>
          </a:xfrm>
          <a:prstGeom prst="line">
            <a:avLst/>
          </a:prstGeom>
          <a:noFill/>
          <a:ln w="28575" algn="ctr">
            <a:solidFill>
              <a:schemeClr val="tx1"/>
            </a:solidFill>
            <a:round/>
            <a:headEnd/>
            <a:tailEnd type="stealth" w="lg" len="lg"/>
          </a:ln>
          <a:extLst>
            <a:ext uri="{909E8E84-426E-40DD-AFC4-6F175D3DCCD1}">
              <a14:hiddenFill xmlns:a14="http://schemas.microsoft.com/office/drawing/2010/main">
                <a:noFill/>
              </a14:hiddenFill>
            </a:ext>
          </a:extLst>
        </p:spPr>
      </p:cxnSp>
      <p:cxnSp>
        <p:nvCxnSpPr>
          <p:cNvPr id="39945" name="Straight Connector 9"/>
          <p:cNvCxnSpPr>
            <a:cxnSpLocks noChangeShapeType="1"/>
          </p:cNvCxnSpPr>
          <p:nvPr/>
        </p:nvCxnSpPr>
        <p:spPr bwMode="auto">
          <a:xfrm rot="10800000">
            <a:off x="6157913" y="4443413"/>
            <a:ext cx="819150" cy="585787"/>
          </a:xfrm>
          <a:prstGeom prst="line">
            <a:avLst/>
          </a:prstGeom>
          <a:noFill/>
          <a:ln w="28575" algn="ctr">
            <a:solidFill>
              <a:schemeClr val="tx1"/>
            </a:solidFill>
            <a:round/>
            <a:headEnd/>
            <a:tailEnd type="stealth" w="lg" len="lg"/>
          </a:ln>
          <a:extLst>
            <a:ext uri="{909E8E84-426E-40DD-AFC4-6F175D3DCCD1}">
              <a14:hiddenFill xmlns:a14="http://schemas.microsoft.com/office/drawing/2010/main">
                <a:noFill/>
              </a14:hiddenFill>
            </a:ext>
          </a:extLst>
        </p:spPr>
      </p:cxnSp>
      <p:grpSp>
        <p:nvGrpSpPr>
          <p:cNvPr id="2" name="Group 25"/>
          <p:cNvGrpSpPr>
            <a:grpSpLocks/>
          </p:cNvGrpSpPr>
          <p:nvPr/>
        </p:nvGrpSpPr>
        <p:grpSpPr bwMode="auto">
          <a:xfrm rot="7906927">
            <a:off x="6603207" y="3698081"/>
            <a:ext cx="666750" cy="738187"/>
            <a:chOff x="7086600" y="2819400"/>
            <a:chExt cx="666755" cy="738188"/>
          </a:xfrm>
        </p:grpSpPr>
        <p:cxnSp>
          <p:nvCxnSpPr>
            <p:cNvPr id="39955" name="Straight Arrow Connector 10"/>
            <p:cNvCxnSpPr>
              <a:cxnSpLocks noChangeShapeType="1"/>
            </p:cNvCxnSpPr>
            <p:nvPr/>
          </p:nvCxnSpPr>
          <p:spPr bwMode="auto">
            <a:xfrm rot="16200000" flipV="1">
              <a:off x="7127082" y="2931318"/>
              <a:ext cx="661986" cy="590550"/>
            </a:xfrm>
            <a:prstGeom prst="straightConnector1">
              <a:avLst/>
            </a:prstGeom>
            <a:noFill/>
            <a:ln w="12700" algn="ctr">
              <a:solidFill>
                <a:schemeClr val="tx1"/>
              </a:solidFill>
              <a:round/>
              <a:headEnd/>
              <a:tailEnd type="stealth" w="lg" len="lg"/>
            </a:ln>
            <a:extLst>
              <a:ext uri="{909E8E84-426E-40DD-AFC4-6F175D3DCCD1}">
                <a14:hiddenFill xmlns:a14="http://schemas.microsoft.com/office/drawing/2010/main">
                  <a:noFill/>
                </a14:hiddenFill>
              </a:ext>
            </a:extLst>
          </p:spPr>
        </p:cxnSp>
        <p:cxnSp>
          <p:nvCxnSpPr>
            <p:cNvPr id="39956" name="Straight Connector 11"/>
            <p:cNvCxnSpPr>
              <a:cxnSpLocks noChangeShapeType="1"/>
            </p:cNvCxnSpPr>
            <p:nvPr/>
          </p:nvCxnSpPr>
          <p:spPr bwMode="auto">
            <a:xfrm rot="16200000" flipV="1">
              <a:off x="7165185" y="2969417"/>
              <a:ext cx="738188" cy="438153"/>
            </a:xfrm>
            <a:prstGeom prst="line">
              <a:avLst/>
            </a:prstGeom>
            <a:noFill/>
            <a:ln w="12700" algn="ctr">
              <a:solidFill>
                <a:schemeClr val="tx1"/>
              </a:solidFill>
              <a:round/>
              <a:headEnd/>
              <a:tailEnd type="stealth" w="lg" len="lg"/>
            </a:ln>
            <a:extLst>
              <a:ext uri="{909E8E84-426E-40DD-AFC4-6F175D3DCCD1}">
                <a14:hiddenFill xmlns:a14="http://schemas.microsoft.com/office/drawing/2010/main">
                  <a:noFill/>
                </a14:hiddenFill>
              </a:ext>
            </a:extLst>
          </p:spPr>
        </p:cxnSp>
        <p:cxnSp>
          <p:nvCxnSpPr>
            <p:cNvPr id="39957" name="Straight Connector 12"/>
            <p:cNvCxnSpPr>
              <a:cxnSpLocks noChangeShapeType="1"/>
            </p:cNvCxnSpPr>
            <p:nvPr/>
          </p:nvCxnSpPr>
          <p:spPr bwMode="auto">
            <a:xfrm rot="10800000">
              <a:off x="7086600" y="3048000"/>
              <a:ext cx="666750" cy="509588"/>
            </a:xfrm>
            <a:prstGeom prst="line">
              <a:avLst/>
            </a:prstGeom>
            <a:noFill/>
            <a:ln w="12700" algn="ctr">
              <a:solidFill>
                <a:schemeClr val="tx1"/>
              </a:solidFill>
              <a:round/>
              <a:headEnd/>
              <a:tailEnd type="stealth" w="lg" len="lg"/>
            </a:ln>
            <a:extLst>
              <a:ext uri="{909E8E84-426E-40DD-AFC4-6F175D3DCCD1}">
                <a14:hiddenFill xmlns:a14="http://schemas.microsoft.com/office/drawing/2010/main">
                  <a:noFill/>
                </a14:hiddenFill>
              </a:ext>
            </a:extLst>
          </p:spPr>
        </p:cxnSp>
      </p:grpSp>
      <p:grpSp>
        <p:nvGrpSpPr>
          <p:cNvPr id="3" name="Group 26"/>
          <p:cNvGrpSpPr>
            <a:grpSpLocks/>
          </p:cNvGrpSpPr>
          <p:nvPr/>
        </p:nvGrpSpPr>
        <p:grpSpPr bwMode="auto">
          <a:xfrm rot="10040274">
            <a:off x="6384925" y="4194175"/>
            <a:ext cx="666750" cy="738188"/>
            <a:chOff x="7086600" y="2819400"/>
            <a:chExt cx="666755" cy="738188"/>
          </a:xfrm>
        </p:grpSpPr>
        <p:cxnSp>
          <p:nvCxnSpPr>
            <p:cNvPr id="39952" name="Straight Arrow Connector 27"/>
            <p:cNvCxnSpPr>
              <a:cxnSpLocks noChangeShapeType="1"/>
            </p:cNvCxnSpPr>
            <p:nvPr/>
          </p:nvCxnSpPr>
          <p:spPr bwMode="auto">
            <a:xfrm rot="16200000" flipV="1">
              <a:off x="7127082" y="2931318"/>
              <a:ext cx="661986" cy="590550"/>
            </a:xfrm>
            <a:prstGeom prst="straightConnector1">
              <a:avLst/>
            </a:prstGeom>
            <a:noFill/>
            <a:ln w="12700" algn="ctr">
              <a:solidFill>
                <a:schemeClr val="tx1"/>
              </a:solidFill>
              <a:round/>
              <a:headEnd/>
              <a:tailEnd type="stealth" w="lg" len="lg"/>
            </a:ln>
            <a:extLst>
              <a:ext uri="{909E8E84-426E-40DD-AFC4-6F175D3DCCD1}">
                <a14:hiddenFill xmlns:a14="http://schemas.microsoft.com/office/drawing/2010/main">
                  <a:noFill/>
                </a14:hiddenFill>
              </a:ext>
            </a:extLst>
          </p:spPr>
        </p:cxnSp>
        <p:cxnSp>
          <p:nvCxnSpPr>
            <p:cNvPr id="39953" name="Straight Connector 28"/>
            <p:cNvCxnSpPr>
              <a:cxnSpLocks noChangeShapeType="1"/>
            </p:cNvCxnSpPr>
            <p:nvPr/>
          </p:nvCxnSpPr>
          <p:spPr bwMode="auto">
            <a:xfrm rot="16200000" flipV="1">
              <a:off x="7165185" y="2969417"/>
              <a:ext cx="738188" cy="438153"/>
            </a:xfrm>
            <a:prstGeom prst="line">
              <a:avLst/>
            </a:prstGeom>
            <a:noFill/>
            <a:ln w="12700" algn="ctr">
              <a:solidFill>
                <a:schemeClr val="tx1"/>
              </a:solidFill>
              <a:round/>
              <a:headEnd/>
              <a:tailEnd type="stealth" w="lg" len="lg"/>
            </a:ln>
            <a:extLst>
              <a:ext uri="{909E8E84-426E-40DD-AFC4-6F175D3DCCD1}">
                <a14:hiddenFill xmlns:a14="http://schemas.microsoft.com/office/drawing/2010/main">
                  <a:noFill/>
                </a14:hiddenFill>
              </a:ext>
            </a:extLst>
          </p:spPr>
        </p:cxnSp>
        <p:cxnSp>
          <p:nvCxnSpPr>
            <p:cNvPr id="39954" name="Straight Connector 29"/>
            <p:cNvCxnSpPr>
              <a:cxnSpLocks noChangeShapeType="1"/>
            </p:cNvCxnSpPr>
            <p:nvPr/>
          </p:nvCxnSpPr>
          <p:spPr bwMode="auto">
            <a:xfrm rot="10800000">
              <a:off x="7086600" y="3048000"/>
              <a:ext cx="666750" cy="509588"/>
            </a:xfrm>
            <a:prstGeom prst="line">
              <a:avLst/>
            </a:prstGeom>
            <a:noFill/>
            <a:ln w="12700" algn="ctr">
              <a:solidFill>
                <a:schemeClr val="tx1"/>
              </a:solidFill>
              <a:round/>
              <a:headEnd/>
              <a:tailEnd type="stealth" w="lg" len="lg"/>
            </a:ln>
            <a:extLst>
              <a:ext uri="{909E8E84-426E-40DD-AFC4-6F175D3DCCD1}">
                <a14:hiddenFill xmlns:a14="http://schemas.microsoft.com/office/drawing/2010/main">
                  <a:noFill/>
                </a14:hiddenFill>
              </a:ext>
            </a:extLst>
          </p:spPr>
        </p:cxnSp>
      </p:grpSp>
      <p:grpSp>
        <p:nvGrpSpPr>
          <p:cNvPr id="4" name="Group 30"/>
          <p:cNvGrpSpPr>
            <a:grpSpLocks/>
          </p:cNvGrpSpPr>
          <p:nvPr/>
        </p:nvGrpSpPr>
        <p:grpSpPr bwMode="auto">
          <a:xfrm rot="-9455547">
            <a:off x="6005513" y="4559300"/>
            <a:ext cx="666750" cy="738188"/>
            <a:chOff x="7086600" y="2819400"/>
            <a:chExt cx="666755" cy="738188"/>
          </a:xfrm>
        </p:grpSpPr>
        <p:cxnSp>
          <p:nvCxnSpPr>
            <p:cNvPr id="39949" name="Straight Arrow Connector 31"/>
            <p:cNvCxnSpPr>
              <a:cxnSpLocks noChangeShapeType="1"/>
            </p:cNvCxnSpPr>
            <p:nvPr/>
          </p:nvCxnSpPr>
          <p:spPr bwMode="auto">
            <a:xfrm rot="16200000" flipV="1">
              <a:off x="7127082" y="2931318"/>
              <a:ext cx="661986" cy="590550"/>
            </a:xfrm>
            <a:prstGeom prst="straightConnector1">
              <a:avLst/>
            </a:prstGeom>
            <a:noFill/>
            <a:ln w="12700" algn="ctr">
              <a:solidFill>
                <a:schemeClr val="tx1"/>
              </a:solidFill>
              <a:round/>
              <a:headEnd/>
              <a:tailEnd type="stealth" w="lg" len="lg"/>
            </a:ln>
            <a:extLst>
              <a:ext uri="{909E8E84-426E-40DD-AFC4-6F175D3DCCD1}">
                <a14:hiddenFill xmlns:a14="http://schemas.microsoft.com/office/drawing/2010/main">
                  <a:noFill/>
                </a14:hiddenFill>
              </a:ext>
            </a:extLst>
          </p:spPr>
        </p:cxnSp>
        <p:cxnSp>
          <p:nvCxnSpPr>
            <p:cNvPr id="39950" name="Straight Connector 32"/>
            <p:cNvCxnSpPr>
              <a:cxnSpLocks noChangeShapeType="1"/>
            </p:cNvCxnSpPr>
            <p:nvPr/>
          </p:nvCxnSpPr>
          <p:spPr bwMode="auto">
            <a:xfrm rot="16200000" flipV="1">
              <a:off x="7165185" y="2969417"/>
              <a:ext cx="738188" cy="438153"/>
            </a:xfrm>
            <a:prstGeom prst="line">
              <a:avLst/>
            </a:prstGeom>
            <a:noFill/>
            <a:ln w="12700" algn="ctr">
              <a:solidFill>
                <a:schemeClr val="tx1"/>
              </a:solidFill>
              <a:round/>
              <a:headEnd/>
              <a:tailEnd type="stealth" w="lg" len="lg"/>
            </a:ln>
            <a:extLst>
              <a:ext uri="{909E8E84-426E-40DD-AFC4-6F175D3DCCD1}">
                <a14:hiddenFill xmlns:a14="http://schemas.microsoft.com/office/drawing/2010/main">
                  <a:noFill/>
                </a14:hiddenFill>
              </a:ext>
            </a:extLst>
          </p:spPr>
        </p:cxnSp>
        <p:cxnSp>
          <p:nvCxnSpPr>
            <p:cNvPr id="39951" name="Straight Connector 33"/>
            <p:cNvCxnSpPr>
              <a:cxnSpLocks noChangeShapeType="1"/>
            </p:cNvCxnSpPr>
            <p:nvPr/>
          </p:nvCxnSpPr>
          <p:spPr bwMode="auto">
            <a:xfrm rot="10800000">
              <a:off x="7086600" y="3048000"/>
              <a:ext cx="666750" cy="509588"/>
            </a:xfrm>
            <a:prstGeom prst="line">
              <a:avLst/>
            </a:prstGeom>
            <a:noFill/>
            <a:ln w="12700" algn="ctr">
              <a:solidFill>
                <a:schemeClr val="tx1"/>
              </a:solidFill>
              <a:round/>
              <a:headEnd/>
              <a:tailEnd type="stealth" w="lg" len="lg"/>
            </a:ln>
            <a:extLst>
              <a:ext uri="{909E8E84-426E-40DD-AFC4-6F175D3DCCD1}">
                <a14:hiddenFill xmlns:a14="http://schemas.microsoft.com/office/drawing/2010/main">
                  <a:noFill/>
                </a14:hiddenFill>
              </a:ext>
            </a:extLst>
          </p:spPr>
        </p:cxnSp>
      </p:grpSp>
    </p:spTree>
    <p:extLst>
      <p:ext uri="{BB962C8B-B14F-4D97-AF65-F5344CB8AC3E}">
        <p14:creationId xmlns:p14="http://schemas.microsoft.com/office/powerpoint/2010/main" val="419088519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8" name="Rectangle 2"/>
          <p:cNvSpPr>
            <a:spLocks noGrp="1" noChangeArrowheads="1"/>
          </p:cNvSpPr>
          <p:nvPr>
            <p:ph type="title"/>
          </p:nvPr>
        </p:nvSpPr>
        <p:spPr/>
        <p:txBody>
          <a:bodyPr/>
          <a:lstStyle/>
          <a:p>
            <a:r>
              <a:rPr lang="en-US" smtClean="0"/>
              <a:t>Introduction</a:t>
            </a:r>
          </a:p>
        </p:txBody>
      </p:sp>
      <p:sp>
        <p:nvSpPr>
          <p:cNvPr id="16389" name="Rectangle 3"/>
          <p:cNvSpPr>
            <a:spLocks noGrp="1" noChangeArrowheads="1"/>
          </p:cNvSpPr>
          <p:nvPr>
            <p:ph type="body" idx="1"/>
          </p:nvPr>
        </p:nvSpPr>
        <p:spPr/>
        <p:txBody>
          <a:bodyPr/>
          <a:lstStyle/>
          <a:p>
            <a:r>
              <a:rPr lang="en-US" smtClean="0"/>
              <a:t>OpenGL is based on a pipeline model in which primitives are rendered one at time</a:t>
            </a:r>
          </a:p>
          <a:p>
            <a:pPr lvl="1"/>
            <a:r>
              <a:rPr lang="en-US" smtClean="0"/>
              <a:t>No shadows (except by tricks or multiple renderings)</a:t>
            </a:r>
          </a:p>
          <a:p>
            <a:pPr lvl="1"/>
            <a:r>
              <a:rPr lang="en-US" smtClean="0"/>
              <a:t>No multiple reflections</a:t>
            </a:r>
          </a:p>
          <a:p>
            <a:r>
              <a:rPr lang="en-US" smtClean="0"/>
              <a:t>Global approaches</a:t>
            </a:r>
          </a:p>
          <a:p>
            <a:pPr lvl="1"/>
            <a:r>
              <a:rPr lang="en-US" smtClean="0"/>
              <a:t>Rendering equation</a:t>
            </a:r>
          </a:p>
          <a:p>
            <a:pPr lvl="1"/>
            <a:r>
              <a:rPr lang="en-US" smtClean="0"/>
              <a:t>Ray tracing</a:t>
            </a:r>
          </a:p>
          <a:p>
            <a:pPr lvl="1"/>
            <a:r>
              <a:rPr lang="en-US" smtClean="0"/>
              <a:t>Radiosity</a:t>
            </a:r>
          </a:p>
        </p:txBody>
      </p:sp>
    </p:spTree>
    <p:extLst>
      <p:ext uri="{BB962C8B-B14F-4D97-AF65-F5344CB8AC3E}">
        <p14:creationId xmlns:p14="http://schemas.microsoft.com/office/powerpoint/2010/main" val="44005328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4"/>
          <p:cNvSpPr>
            <a:spLocks noGrp="1"/>
          </p:cNvSpPr>
          <p:nvPr>
            <p:ph type="title"/>
          </p:nvPr>
        </p:nvSpPr>
        <p:spPr/>
        <p:txBody>
          <a:bodyPr/>
          <a:lstStyle/>
          <a:p>
            <a:pPr eaLnBrk="1" hangingPunct="1"/>
            <a:r>
              <a:rPr lang="en-US" smtClean="0"/>
              <a:t>Distributed Ray Tracing</a:t>
            </a:r>
          </a:p>
        </p:txBody>
      </p:sp>
      <p:sp>
        <p:nvSpPr>
          <p:cNvPr id="40963" name="Content Placeholder 5"/>
          <p:cNvSpPr>
            <a:spLocks noGrp="1"/>
          </p:cNvSpPr>
          <p:nvPr>
            <p:ph idx="1"/>
          </p:nvPr>
        </p:nvSpPr>
        <p:spPr/>
        <p:txBody>
          <a:bodyPr/>
          <a:lstStyle/>
          <a:p>
            <a:pPr eaLnBrk="1" hangingPunct="1"/>
            <a:endParaRPr lang="en-US" smtClean="0"/>
          </a:p>
        </p:txBody>
      </p:sp>
      <p:pic>
        <p:nvPicPr>
          <p:cNvPr id="40964" name="Picture 2" descr="D:\Teaching\2008 Computer Graphics\thumbNail.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62100" y="1109663"/>
            <a:ext cx="6019800" cy="5176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65" name="Rectangle 6"/>
          <p:cNvSpPr>
            <a:spLocks noChangeArrowheads="1"/>
          </p:cNvSpPr>
          <p:nvPr/>
        </p:nvSpPr>
        <p:spPr bwMode="auto">
          <a:xfrm rot="-5400000">
            <a:off x="7037388" y="5534025"/>
            <a:ext cx="13462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1200">
                <a:solidFill>
                  <a:schemeClr val="accent2"/>
                </a:solidFill>
              </a:rPr>
              <a:t>Cook et al., 1984</a:t>
            </a:r>
          </a:p>
        </p:txBody>
      </p:sp>
    </p:spTree>
    <p:extLst>
      <p:ext uri="{BB962C8B-B14F-4D97-AF65-F5344CB8AC3E}">
        <p14:creationId xmlns:p14="http://schemas.microsoft.com/office/powerpoint/2010/main" val="93109732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itle 1"/>
          <p:cNvSpPr>
            <a:spLocks noGrp="1"/>
          </p:cNvSpPr>
          <p:nvPr>
            <p:ph type="title"/>
          </p:nvPr>
        </p:nvSpPr>
        <p:spPr/>
        <p:txBody>
          <a:bodyPr/>
          <a:lstStyle/>
          <a:p>
            <a:pPr eaLnBrk="1" hangingPunct="1"/>
            <a:r>
              <a:rPr lang="en-US" smtClean="0"/>
              <a:t>Photon Tracing</a:t>
            </a:r>
          </a:p>
        </p:txBody>
      </p:sp>
      <p:sp>
        <p:nvSpPr>
          <p:cNvPr id="41987" name="Rectangle 6"/>
          <p:cNvSpPr>
            <a:spLocks noGrp="1" noChangeArrowheads="1"/>
          </p:cNvSpPr>
          <p:nvPr>
            <p:ph idx="1"/>
          </p:nvPr>
        </p:nvSpPr>
        <p:spPr/>
        <p:txBody>
          <a:bodyPr/>
          <a:lstStyle/>
          <a:p>
            <a:pPr eaLnBrk="1" hangingPunct="1"/>
            <a:r>
              <a:rPr lang="en-CA" smtClean="0"/>
              <a:t>some light</a:t>
            </a:r>
            <a:br>
              <a:rPr lang="en-CA" smtClean="0"/>
            </a:br>
            <a:r>
              <a:rPr lang="en-CA" smtClean="0"/>
              <a:t>effects caused</a:t>
            </a:r>
            <a:br>
              <a:rPr lang="en-CA" smtClean="0"/>
            </a:br>
            <a:r>
              <a:rPr lang="en-CA" smtClean="0"/>
              <a:t>by reflection</a:t>
            </a:r>
            <a:br>
              <a:rPr lang="en-CA" smtClean="0"/>
            </a:br>
            <a:r>
              <a:rPr lang="en-CA" smtClean="0"/>
              <a:t>and refraction</a:t>
            </a:r>
            <a:br>
              <a:rPr lang="en-CA" smtClean="0"/>
            </a:br>
            <a:r>
              <a:rPr lang="en-CA" smtClean="0"/>
              <a:t>(“caustics”)</a:t>
            </a:r>
            <a:br>
              <a:rPr lang="en-CA" smtClean="0"/>
            </a:br>
            <a:r>
              <a:rPr lang="en-CA" smtClean="0"/>
              <a:t>not modeled</a:t>
            </a:r>
          </a:p>
          <a:p>
            <a:pPr eaLnBrk="1" hangingPunct="1"/>
            <a:r>
              <a:rPr lang="en-CA" i="1" smtClean="0"/>
              <a:t>solution</a:t>
            </a:r>
            <a:r>
              <a:rPr lang="en-CA" smtClean="0"/>
              <a:t>:</a:t>
            </a:r>
            <a:br>
              <a:rPr lang="en-CA" smtClean="0"/>
            </a:br>
            <a:r>
              <a:rPr lang="en-CA" smtClean="0"/>
              <a:t>“reverse</a:t>
            </a:r>
            <a:br>
              <a:rPr lang="en-CA" smtClean="0"/>
            </a:br>
            <a:r>
              <a:rPr lang="en-CA" smtClean="0"/>
              <a:t>raytracing” or</a:t>
            </a:r>
            <a:br>
              <a:rPr lang="en-CA" smtClean="0"/>
            </a:br>
            <a:r>
              <a:rPr lang="en-CA" b="1" smtClean="0"/>
              <a:t>photon tracing</a:t>
            </a:r>
            <a:endParaRPr lang="en-US" b="1" smtClean="0"/>
          </a:p>
        </p:txBody>
      </p:sp>
      <p:pic>
        <p:nvPicPr>
          <p:cNvPr id="41988"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62400" y="1484312"/>
            <a:ext cx="4724400" cy="4078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3784919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1"/>
          <p:cNvSpPr>
            <a:spLocks noGrp="1"/>
          </p:cNvSpPr>
          <p:nvPr>
            <p:ph type="title"/>
          </p:nvPr>
        </p:nvSpPr>
        <p:spPr/>
        <p:txBody>
          <a:bodyPr/>
          <a:lstStyle/>
          <a:p>
            <a:pPr eaLnBrk="1" hangingPunct="1"/>
            <a:r>
              <a:rPr lang="en-US" smtClean="0"/>
              <a:t>Photon Tracing</a:t>
            </a:r>
          </a:p>
        </p:txBody>
      </p:sp>
      <p:sp>
        <p:nvSpPr>
          <p:cNvPr id="43011" name="Content Placeholder 2"/>
          <p:cNvSpPr>
            <a:spLocks noGrp="1"/>
          </p:cNvSpPr>
          <p:nvPr>
            <p:ph idx="1"/>
          </p:nvPr>
        </p:nvSpPr>
        <p:spPr/>
        <p:txBody>
          <a:bodyPr/>
          <a:lstStyle/>
          <a:p>
            <a:pPr eaLnBrk="1" hangingPunct="1"/>
            <a:r>
              <a:rPr lang="en-US" i="1" smtClean="0"/>
              <a:t>basic idea</a:t>
            </a:r>
            <a:r>
              <a:rPr lang="en-US" smtClean="0"/>
              <a:t>:</a:t>
            </a:r>
          </a:p>
          <a:p>
            <a:pPr lvl="1" eaLnBrk="1" hangingPunct="1"/>
            <a:r>
              <a:rPr lang="en-US" smtClean="0"/>
              <a:t>trace photons from light source into the scene</a:t>
            </a:r>
          </a:p>
          <a:p>
            <a:pPr lvl="1" eaLnBrk="1" hangingPunct="1"/>
            <a:r>
              <a:rPr lang="en-US" smtClean="0"/>
              <a:t>reflection, refraction, diffusion, absorption</a:t>
            </a:r>
          </a:p>
          <a:p>
            <a:pPr eaLnBrk="1" hangingPunct="1"/>
            <a:r>
              <a:rPr lang="en-US" smtClean="0"/>
              <a:t>use </a:t>
            </a:r>
            <a:r>
              <a:rPr lang="en-US" b="1" smtClean="0"/>
              <a:t>photon maps</a:t>
            </a:r>
            <a:r>
              <a:rPr lang="en-US" smtClean="0"/>
              <a:t> as textures for diffuse reflection in a two-pass technique</a:t>
            </a:r>
          </a:p>
          <a:p>
            <a:pPr eaLnBrk="1" hangingPunct="1"/>
            <a:endParaRPr lang="en-US" smtClean="0"/>
          </a:p>
          <a:p>
            <a:pPr eaLnBrk="1" hangingPunct="1"/>
            <a:endParaRPr lang="en-US" smtClean="0"/>
          </a:p>
        </p:txBody>
      </p:sp>
      <p:pic>
        <p:nvPicPr>
          <p:cNvPr id="43012"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5063" y="3768725"/>
            <a:ext cx="3360737" cy="2519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13"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64063" y="3768725"/>
            <a:ext cx="3360737" cy="2519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4" name="Rectangle 6"/>
          <p:cNvSpPr>
            <a:spLocks noChangeArrowheads="1"/>
          </p:cNvSpPr>
          <p:nvPr/>
        </p:nvSpPr>
        <p:spPr bwMode="auto">
          <a:xfrm rot="-5400000">
            <a:off x="7048500" y="5222875"/>
            <a:ext cx="202882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1200">
                <a:solidFill>
                  <a:schemeClr val="accent2"/>
                </a:solidFill>
              </a:rPr>
              <a:t>Henrik Wann Jensen, 1996</a:t>
            </a:r>
          </a:p>
        </p:txBody>
      </p:sp>
    </p:spTree>
    <p:extLst>
      <p:ext uri="{BB962C8B-B14F-4D97-AF65-F5344CB8AC3E}">
        <p14:creationId xmlns:p14="http://schemas.microsoft.com/office/powerpoint/2010/main" val="40286300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itle 4"/>
          <p:cNvSpPr>
            <a:spLocks noGrp="1"/>
          </p:cNvSpPr>
          <p:nvPr>
            <p:ph type="title"/>
          </p:nvPr>
        </p:nvSpPr>
        <p:spPr/>
        <p:txBody>
          <a:bodyPr/>
          <a:lstStyle/>
          <a:p>
            <a:pPr eaLnBrk="1" hangingPunct="1"/>
            <a:r>
              <a:rPr lang="en-US" smtClean="0"/>
              <a:t>Photon Tracing</a:t>
            </a:r>
          </a:p>
        </p:txBody>
      </p:sp>
      <p:sp>
        <p:nvSpPr>
          <p:cNvPr id="44035" name="Content Placeholder 5"/>
          <p:cNvSpPr>
            <a:spLocks noGrp="1"/>
          </p:cNvSpPr>
          <p:nvPr>
            <p:ph idx="1"/>
          </p:nvPr>
        </p:nvSpPr>
        <p:spPr/>
        <p:txBody>
          <a:bodyPr/>
          <a:lstStyle/>
          <a:p>
            <a:pPr eaLnBrk="1" hangingPunct="1"/>
            <a:endParaRPr lang="en-US" smtClean="0"/>
          </a:p>
        </p:txBody>
      </p:sp>
      <p:pic>
        <p:nvPicPr>
          <p:cNvPr id="4403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0000" y="1219200"/>
            <a:ext cx="6604000"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037" name="Rectangle 6"/>
          <p:cNvSpPr>
            <a:spLocks noChangeArrowheads="1"/>
          </p:cNvSpPr>
          <p:nvPr/>
        </p:nvSpPr>
        <p:spPr bwMode="auto">
          <a:xfrm rot="-5400000">
            <a:off x="6970713" y="5103813"/>
            <a:ext cx="202882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1200">
                <a:solidFill>
                  <a:schemeClr val="accent2"/>
                </a:solidFill>
              </a:rPr>
              <a:t>Henrik Wann Jensen, 1996</a:t>
            </a:r>
          </a:p>
        </p:txBody>
      </p:sp>
    </p:spTree>
    <p:extLst>
      <p:ext uri="{BB962C8B-B14F-4D97-AF65-F5344CB8AC3E}">
        <p14:creationId xmlns:p14="http://schemas.microsoft.com/office/powerpoint/2010/main" val="358032635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p:txBody>
          <a:bodyPr/>
          <a:lstStyle/>
          <a:p>
            <a:pPr eaLnBrk="1" hangingPunct="1"/>
            <a:r>
              <a:rPr lang="en-CA" smtClean="0"/>
              <a:t>Dispersion</a:t>
            </a:r>
            <a:endParaRPr lang="en-US" smtClean="0"/>
          </a:p>
        </p:txBody>
      </p:sp>
      <p:sp>
        <p:nvSpPr>
          <p:cNvPr id="45059" name="Rectangle 3"/>
          <p:cNvSpPr>
            <a:spLocks noGrp="1" noChangeArrowheads="1"/>
          </p:cNvSpPr>
          <p:nvPr>
            <p:ph idx="1"/>
          </p:nvPr>
        </p:nvSpPr>
        <p:spPr/>
        <p:txBody>
          <a:bodyPr/>
          <a:lstStyle/>
          <a:p>
            <a:pPr eaLnBrk="1" hangingPunct="1"/>
            <a:r>
              <a:rPr lang="en-US" smtClean="0"/>
              <a:t>similar to photon mapping</a:t>
            </a:r>
          </a:p>
          <a:p>
            <a:pPr eaLnBrk="1" hangingPunct="1"/>
            <a:r>
              <a:rPr lang="en-US" smtClean="0"/>
              <a:t>also use photon tracing</a:t>
            </a:r>
          </a:p>
          <a:p>
            <a:pPr lvl="1" eaLnBrk="1" hangingPunct="1"/>
            <a:r>
              <a:rPr lang="en-US" smtClean="0"/>
              <a:t>check dispersion with dust</a:t>
            </a:r>
          </a:p>
          <a:p>
            <a:pPr lvl="1" eaLnBrk="1" hangingPunct="1"/>
            <a:r>
              <a:rPr lang="en-US" smtClean="0"/>
              <a:t>store photons in volumes</a:t>
            </a:r>
          </a:p>
          <a:p>
            <a:pPr lvl="1" eaLnBrk="1" hangingPunct="1"/>
            <a:r>
              <a:rPr lang="en-US" smtClean="0"/>
              <a:t>more expensive</a:t>
            </a:r>
          </a:p>
        </p:txBody>
      </p:sp>
      <p:pic>
        <p:nvPicPr>
          <p:cNvPr id="45060" name="Picture 2" descr="D:\Teaching\2008 Computer Graphics\Chicago_Union_Station_1943.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791200" y="1066800"/>
            <a:ext cx="2879725" cy="287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061" name="Picture 5" descr="nuweiba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91200" y="4114800"/>
            <a:ext cx="2879725" cy="1998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67"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71788" y="3773488"/>
            <a:ext cx="2763837" cy="2339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68" name="Picture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9425" y="3773488"/>
            <a:ext cx="2339975" cy="2339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8"/>
          <p:cNvSpPr>
            <a:spLocks noChangeArrowheads="1"/>
          </p:cNvSpPr>
          <p:nvPr/>
        </p:nvSpPr>
        <p:spPr bwMode="auto">
          <a:xfrm>
            <a:off x="1717675" y="6096000"/>
            <a:ext cx="226377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1200">
                <a:solidFill>
                  <a:schemeClr val="accent2"/>
                </a:solidFill>
              </a:rPr>
              <a:t>Jensen and Christensen, 1998</a:t>
            </a:r>
          </a:p>
        </p:txBody>
      </p:sp>
    </p:spTree>
    <p:extLst>
      <p:ext uri="{BB962C8B-B14F-4D97-AF65-F5344CB8AC3E}">
        <p14:creationId xmlns:p14="http://schemas.microsoft.com/office/powerpoint/2010/main" val="204024710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40967"/>
                                        </p:tgtEl>
                                        <p:attrNameLst>
                                          <p:attrName>style.visibility</p:attrName>
                                        </p:attrNameLst>
                                      </p:cBhvr>
                                      <p:to>
                                        <p:strVal val="visible"/>
                                      </p:to>
                                    </p:set>
                                    <p:animEffect transition="in" filter="fade">
                                      <p:cBhvr>
                                        <p:cTn id="10" dur="500"/>
                                        <p:tgtEl>
                                          <p:spTgt spid="40967"/>
                                        </p:tgtEl>
                                      </p:cBhvr>
                                    </p:animEffect>
                                  </p:childTnLst>
                                </p:cTn>
                              </p:par>
                              <p:par>
                                <p:cTn id="11" presetID="10" presetClass="entr" presetSubtype="0" fill="hold" nodeType="withEffect">
                                  <p:stCondLst>
                                    <p:cond delay="0"/>
                                  </p:stCondLst>
                                  <p:childTnLst>
                                    <p:set>
                                      <p:cBhvr>
                                        <p:cTn id="12" dur="1" fill="hold">
                                          <p:stCondLst>
                                            <p:cond delay="0"/>
                                          </p:stCondLst>
                                        </p:cTn>
                                        <p:tgtEl>
                                          <p:spTgt spid="40968"/>
                                        </p:tgtEl>
                                        <p:attrNameLst>
                                          <p:attrName>style.visibility</p:attrName>
                                        </p:attrNameLst>
                                      </p:cBhvr>
                                      <p:to>
                                        <p:strVal val="visible"/>
                                      </p:to>
                                    </p:set>
                                    <p:animEffect transition="in" filter="fade">
                                      <p:cBhvr>
                                        <p:cTn id="13" dur="500"/>
                                        <p:tgtEl>
                                          <p:spTgt spid="409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itle 3"/>
          <p:cNvSpPr>
            <a:spLocks noGrp="1"/>
          </p:cNvSpPr>
          <p:nvPr>
            <p:ph type="title"/>
          </p:nvPr>
        </p:nvSpPr>
        <p:spPr/>
        <p:txBody>
          <a:bodyPr/>
          <a:lstStyle/>
          <a:p>
            <a:r>
              <a:rPr lang="en-CA" smtClean="0"/>
              <a:t>Raytracing: Cool Examples</a:t>
            </a:r>
            <a:endParaRPr lang="en-US" smtClean="0"/>
          </a:p>
        </p:txBody>
      </p:sp>
      <p:pic>
        <p:nvPicPr>
          <p:cNvPr id="5" name="Picture 4" descr="scene01tri.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76300" y="1771650"/>
            <a:ext cx="76200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descr="scene13_2.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76300" y="1295400"/>
            <a:ext cx="7620000" cy="476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descr="scene07.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362200" y="1352550"/>
            <a:ext cx="4648200"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7" descr="balls2.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311400" y="1301750"/>
            <a:ext cx="4749800" cy="474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8" descr="c.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362200" y="1352550"/>
            <a:ext cx="4648200"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934659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xit" presetSubtype="0" fill="hold" nodeType="clickEffect">
                                  <p:stCondLst>
                                    <p:cond delay="0"/>
                                  </p:stCondLst>
                                  <p:childTnLst>
                                    <p:animEffect transition="out" filter="fad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0" presetClass="exit" presetSubtype="0" fill="hold" nodeType="clickEffect">
                                  <p:stCondLst>
                                    <p:cond delay="0"/>
                                  </p:stCondLst>
                                  <p:childTnLst>
                                    <p:animEffect transition="out" filter="fade">
                                      <p:cBhvr>
                                        <p:cTn id="14" dur="500"/>
                                        <p:tgtEl>
                                          <p:spTgt spid="6"/>
                                        </p:tgtEl>
                                      </p:cBhvr>
                                    </p:animEffect>
                                    <p:set>
                                      <p:cBhvr>
                                        <p:cTn id="15" dur="1" fill="hold">
                                          <p:stCondLst>
                                            <p:cond delay="499"/>
                                          </p:stCondLst>
                                        </p:cTn>
                                        <p:tgtEl>
                                          <p:spTgt spid="6"/>
                                        </p:tgtEl>
                                        <p:attrNameLst>
                                          <p:attrName>style.visibility</p:attrName>
                                        </p:attrNameLst>
                                      </p:cBhvr>
                                      <p:to>
                                        <p:strVal val="hidden"/>
                                      </p:to>
                                    </p:set>
                                  </p:childTnLst>
                                </p:cTn>
                              </p:par>
                              <p:par>
                                <p:cTn id="16" presetID="10" presetClass="entr" presetSubtype="0" fill="hold"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10" presetClass="exit" presetSubtype="0" fill="hold" nodeType="clickEffect">
                                  <p:stCondLst>
                                    <p:cond delay="0"/>
                                  </p:stCondLst>
                                  <p:childTnLst>
                                    <p:animEffect transition="out" filter="fade">
                                      <p:cBhvr>
                                        <p:cTn id="22" dur="500"/>
                                        <p:tgtEl>
                                          <p:spTgt spid="7"/>
                                        </p:tgtEl>
                                      </p:cBhvr>
                                    </p:animEffect>
                                    <p:set>
                                      <p:cBhvr>
                                        <p:cTn id="23" dur="1" fill="hold">
                                          <p:stCondLst>
                                            <p:cond delay="499"/>
                                          </p:stCondLst>
                                        </p:cTn>
                                        <p:tgtEl>
                                          <p:spTgt spid="7"/>
                                        </p:tgtEl>
                                        <p:attrNameLst>
                                          <p:attrName>style.visibility</p:attrName>
                                        </p:attrNameLst>
                                      </p:cBhvr>
                                      <p:to>
                                        <p:strVal val="hidden"/>
                                      </p:to>
                                    </p:set>
                                  </p:childTnLst>
                                </p:cTn>
                              </p:par>
                              <p:par>
                                <p:cTn id="24" presetID="10" presetClass="entr" presetSubtype="0" fill="hold" nodeType="with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500"/>
                                        <p:tgtEl>
                                          <p:spTgt spid="8"/>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10" presetClass="exit" presetSubtype="0" fill="hold" nodeType="clickEffect">
                                  <p:stCondLst>
                                    <p:cond delay="0"/>
                                  </p:stCondLst>
                                  <p:childTnLst>
                                    <p:animEffect transition="out" filter="fade">
                                      <p:cBhvr>
                                        <p:cTn id="30" dur="500"/>
                                        <p:tgtEl>
                                          <p:spTgt spid="8"/>
                                        </p:tgtEl>
                                      </p:cBhvr>
                                    </p:animEffect>
                                    <p:set>
                                      <p:cBhvr>
                                        <p:cTn id="31" dur="1" fill="hold">
                                          <p:stCondLst>
                                            <p:cond delay="499"/>
                                          </p:stCondLst>
                                        </p:cTn>
                                        <p:tgtEl>
                                          <p:spTgt spid="8"/>
                                        </p:tgtEl>
                                        <p:attrNameLst>
                                          <p:attrName>style.visibility</p:attrName>
                                        </p:attrNameLst>
                                      </p:cBhvr>
                                      <p:to>
                                        <p:strVal val="hidden"/>
                                      </p:to>
                                    </p:set>
                                  </p:childTnLst>
                                </p:cTn>
                              </p:par>
                              <p:par>
                                <p:cTn id="32" presetID="10" presetClass="entr" presetSubtype="0" fill="hold" nodeType="with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fade">
                                      <p:cBhvr>
                                        <p:cTn id="3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p:txBody>
          <a:bodyPr/>
          <a:lstStyle/>
          <a:p>
            <a:pPr eaLnBrk="1" hangingPunct="1"/>
            <a:r>
              <a:rPr lang="en-CA" smtClean="0"/>
              <a:t>Raytracing: Cool Examples</a:t>
            </a:r>
            <a:endParaRPr lang="en-US" smtClean="0"/>
          </a:p>
        </p:txBody>
      </p:sp>
      <p:pic>
        <p:nvPicPr>
          <p:cNvPr id="16" name="Content Placeholder 15" descr="rt7.15.jpg"/>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2032000" y="1143000"/>
            <a:ext cx="5080000" cy="5080000"/>
          </a:xfrm>
        </p:spPr>
      </p:pic>
      <p:pic>
        <p:nvPicPr>
          <p:cNvPr id="41992" name="Picture 8" descr="D:\Teaching\2008 Computer Graphics\StudentRaytracer\StudentRaytracer\ultracool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2638" y="1163638"/>
            <a:ext cx="5038725" cy="5038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95" name="Picture 11" descr="D:\Teaching\2008 Computer Graphics\StudentRaytracer\StudentRaytracer\rup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52638" y="1163638"/>
            <a:ext cx="5038725" cy="5038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99" name="Picture 15" descr="D:\Teaching\2008 Computer Graphics\StudentRaytracer\StudentRaytracer\wel_aliasing.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22400" y="1163638"/>
            <a:ext cx="6299200" cy="5038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37" name="Picture 13" descr="D:\Teaching\2008 Computer Graphics\cool1.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11263" y="1163638"/>
            <a:ext cx="6721475" cy="5038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16" descr="solar.png"/>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1192213" y="1149350"/>
            <a:ext cx="6759575" cy="5067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9518328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xit" presetSubtype="0" fill="hold" nodeType="clickEffect">
                                  <p:stCondLst>
                                    <p:cond delay="0"/>
                                  </p:stCondLst>
                                  <p:childTnLst>
                                    <p:animEffect transition="out" filter="fade">
                                      <p:cBhvr>
                                        <p:cTn id="6" dur="500"/>
                                        <p:tgtEl>
                                          <p:spTgt spid="16"/>
                                        </p:tgtEl>
                                      </p:cBhvr>
                                    </p:animEffect>
                                    <p:set>
                                      <p:cBhvr>
                                        <p:cTn id="7" dur="1" fill="hold">
                                          <p:stCondLst>
                                            <p:cond delay="499"/>
                                          </p:stCondLst>
                                        </p:cTn>
                                        <p:tgtEl>
                                          <p:spTgt spid="16"/>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41992"/>
                                        </p:tgtEl>
                                        <p:attrNameLst>
                                          <p:attrName>style.visibility</p:attrName>
                                        </p:attrNameLst>
                                      </p:cBhvr>
                                      <p:to>
                                        <p:strVal val="visible"/>
                                      </p:to>
                                    </p:set>
                                    <p:animEffect transition="in" filter="fade">
                                      <p:cBhvr>
                                        <p:cTn id="10" dur="500"/>
                                        <p:tgtEl>
                                          <p:spTgt spid="41992"/>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0" presetClass="exit" presetSubtype="0" fill="hold" nodeType="clickEffect">
                                  <p:stCondLst>
                                    <p:cond delay="0"/>
                                  </p:stCondLst>
                                  <p:childTnLst>
                                    <p:animEffect transition="out" filter="fade">
                                      <p:cBhvr>
                                        <p:cTn id="14" dur="500"/>
                                        <p:tgtEl>
                                          <p:spTgt spid="41992"/>
                                        </p:tgtEl>
                                      </p:cBhvr>
                                    </p:animEffect>
                                    <p:set>
                                      <p:cBhvr>
                                        <p:cTn id="15" dur="1" fill="hold">
                                          <p:stCondLst>
                                            <p:cond delay="499"/>
                                          </p:stCondLst>
                                        </p:cTn>
                                        <p:tgtEl>
                                          <p:spTgt spid="41992"/>
                                        </p:tgtEl>
                                        <p:attrNameLst>
                                          <p:attrName>style.visibility</p:attrName>
                                        </p:attrNameLst>
                                      </p:cBhvr>
                                      <p:to>
                                        <p:strVal val="hidden"/>
                                      </p:to>
                                    </p:set>
                                  </p:childTnLst>
                                </p:cTn>
                              </p:par>
                              <p:par>
                                <p:cTn id="16" presetID="10" presetClass="entr" presetSubtype="0" fill="hold" nodeType="withEffect">
                                  <p:stCondLst>
                                    <p:cond delay="0"/>
                                  </p:stCondLst>
                                  <p:childTnLst>
                                    <p:set>
                                      <p:cBhvr>
                                        <p:cTn id="17" dur="1" fill="hold">
                                          <p:stCondLst>
                                            <p:cond delay="0"/>
                                          </p:stCondLst>
                                        </p:cTn>
                                        <p:tgtEl>
                                          <p:spTgt spid="41995"/>
                                        </p:tgtEl>
                                        <p:attrNameLst>
                                          <p:attrName>style.visibility</p:attrName>
                                        </p:attrNameLst>
                                      </p:cBhvr>
                                      <p:to>
                                        <p:strVal val="visible"/>
                                      </p:to>
                                    </p:set>
                                    <p:animEffect transition="in" filter="fade">
                                      <p:cBhvr>
                                        <p:cTn id="18" dur="500"/>
                                        <p:tgtEl>
                                          <p:spTgt spid="41995"/>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10" presetClass="exit" presetSubtype="0" fill="hold" nodeType="clickEffect">
                                  <p:stCondLst>
                                    <p:cond delay="0"/>
                                  </p:stCondLst>
                                  <p:childTnLst>
                                    <p:animEffect transition="out" filter="fade">
                                      <p:cBhvr>
                                        <p:cTn id="22" dur="500"/>
                                        <p:tgtEl>
                                          <p:spTgt spid="41995"/>
                                        </p:tgtEl>
                                      </p:cBhvr>
                                    </p:animEffect>
                                    <p:set>
                                      <p:cBhvr>
                                        <p:cTn id="23" dur="1" fill="hold">
                                          <p:stCondLst>
                                            <p:cond delay="499"/>
                                          </p:stCondLst>
                                        </p:cTn>
                                        <p:tgtEl>
                                          <p:spTgt spid="41995"/>
                                        </p:tgtEl>
                                        <p:attrNameLst>
                                          <p:attrName>style.visibility</p:attrName>
                                        </p:attrNameLst>
                                      </p:cBhvr>
                                      <p:to>
                                        <p:strVal val="hidden"/>
                                      </p:to>
                                    </p:set>
                                  </p:childTnLst>
                                </p:cTn>
                              </p:par>
                              <p:par>
                                <p:cTn id="24" presetID="10" presetClass="entr" presetSubtype="0" fill="hold" nodeType="withEffect">
                                  <p:stCondLst>
                                    <p:cond delay="0"/>
                                  </p:stCondLst>
                                  <p:childTnLst>
                                    <p:set>
                                      <p:cBhvr>
                                        <p:cTn id="25" dur="1" fill="hold">
                                          <p:stCondLst>
                                            <p:cond delay="0"/>
                                          </p:stCondLst>
                                        </p:cTn>
                                        <p:tgtEl>
                                          <p:spTgt spid="41999"/>
                                        </p:tgtEl>
                                        <p:attrNameLst>
                                          <p:attrName>style.visibility</p:attrName>
                                        </p:attrNameLst>
                                      </p:cBhvr>
                                      <p:to>
                                        <p:strVal val="visible"/>
                                      </p:to>
                                    </p:set>
                                    <p:animEffect transition="in" filter="fade">
                                      <p:cBhvr>
                                        <p:cTn id="26" dur="500"/>
                                        <p:tgtEl>
                                          <p:spTgt spid="41999"/>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10" presetClass="exit" presetSubtype="0" fill="hold" nodeType="clickEffect">
                                  <p:stCondLst>
                                    <p:cond delay="0"/>
                                  </p:stCondLst>
                                  <p:childTnLst>
                                    <p:animEffect transition="out" filter="fade">
                                      <p:cBhvr>
                                        <p:cTn id="30" dur="500"/>
                                        <p:tgtEl>
                                          <p:spTgt spid="41999"/>
                                        </p:tgtEl>
                                      </p:cBhvr>
                                    </p:animEffect>
                                    <p:set>
                                      <p:cBhvr>
                                        <p:cTn id="31" dur="1" fill="hold">
                                          <p:stCondLst>
                                            <p:cond delay="499"/>
                                          </p:stCondLst>
                                        </p:cTn>
                                        <p:tgtEl>
                                          <p:spTgt spid="41999"/>
                                        </p:tgtEl>
                                        <p:attrNameLst>
                                          <p:attrName>style.visibility</p:attrName>
                                        </p:attrNameLst>
                                      </p:cBhvr>
                                      <p:to>
                                        <p:strVal val="hidden"/>
                                      </p:to>
                                    </p:set>
                                  </p:childTnLst>
                                </p:cTn>
                              </p:par>
                              <p:par>
                                <p:cTn id="32" presetID="10" presetClass="entr" presetSubtype="0" fill="hold" nodeType="withEffect">
                                  <p:stCondLst>
                                    <p:cond delay="0"/>
                                  </p:stCondLst>
                                  <p:childTnLst>
                                    <p:set>
                                      <p:cBhvr>
                                        <p:cTn id="33" dur="1" fill="hold">
                                          <p:stCondLst>
                                            <p:cond delay="0"/>
                                          </p:stCondLst>
                                        </p:cTn>
                                        <p:tgtEl>
                                          <p:spTgt spid="52237"/>
                                        </p:tgtEl>
                                        <p:attrNameLst>
                                          <p:attrName>style.visibility</p:attrName>
                                        </p:attrNameLst>
                                      </p:cBhvr>
                                      <p:to>
                                        <p:strVal val="visible"/>
                                      </p:to>
                                    </p:set>
                                    <p:animEffect transition="in" filter="fade">
                                      <p:cBhvr>
                                        <p:cTn id="34" dur="500"/>
                                        <p:tgtEl>
                                          <p:spTgt spid="52237"/>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10" presetClass="exit" presetSubtype="0" fill="hold" nodeType="clickEffect">
                                  <p:stCondLst>
                                    <p:cond delay="0"/>
                                  </p:stCondLst>
                                  <p:childTnLst>
                                    <p:animEffect transition="out" filter="fade">
                                      <p:cBhvr>
                                        <p:cTn id="38" dur="500"/>
                                        <p:tgtEl>
                                          <p:spTgt spid="52237"/>
                                        </p:tgtEl>
                                      </p:cBhvr>
                                    </p:animEffect>
                                    <p:set>
                                      <p:cBhvr>
                                        <p:cTn id="39" dur="1" fill="hold">
                                          <p:stCondLst>
                                            <p:cond delay="499"/>
                                          </p:stCondLst>
                                        </p:cTn>
                                        <p:tgtEl>
                                          <p:spTgt spid="52237"/>
                                        </p:tgtEl>
                                        <p:attrNameLst>
                                          <p:attrName>style.visibility</p:attrName>
                                        </p:attrNameLst>
                                      </p:cBhvr>
                                      <p:to>
                                        <p:strVal val="hidden"/>
                                      </p:to>
                                    </p:set>
                                  </p:childTnLst>
                                </p:cTn>
                              </p:par>
                              <p:par>
                                <p:cTn id="40" presetID="10" presetClass="entr" presetSubtype="0" fill="hold" nodeType="with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fade">
                                      <p:cBhvr>
                                        <p:cTn id="4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itle 1"/>
          <p:cNvSpPr>
            <a:spLocks noGrp="1"/>
          </p:cNvSpPr>
          <p:nvPr>
            <p:ph type="title"/>
          </p:nvPr>
        </p:nvSpPr>
        <p:spPr/>
        <p:txBody>
          <a:bodyPr/>
          <a:lstStyle/>
          <a:p>
            <a:pPr eaLnBrk="1" hangingPunct="1"/>
            <a:r>
              <a:rPr lang="en-US" smtClean="0"/>
              <a:t>POV-Ray http://povray.org/</a:t>
            </a:r>
          </a:p>
        </p:txBody>
      </p:sp>
      <p:sp>
        <p:nvSpPr>
          <p:cNvPr id="48131" name="Content Placeholder 7"/>
          <p:cNvSpPr>
            <a:spLocks noGrp="1"/>
          </p:cNvSpPr>
          <p:nvPr>
            <p:ph idx="1"/>
          </p:nvPr>
        </p:nvSpPr>
        <p:spPr/>
        <p:txBody>
          <a:bodyPr/>
          <a:lstStyle/>
          <a:p>
            <a:pPr eaLnBrk="1" hangingPunct="1"/>
            <a:endParaRPr lang="en-US" smtClean="0"/>
          </a:p>
        </p:txBody>
      </p:sp>
      <p:pic>
        <p:nvPicPr>
          <p:cNvPr id="48132" name="Picture 2" descr="D:\Teaching\2008 Computer Graphics\micra1_09.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1100" y="1143000"/>
            <a:ext cx="6781800" cy="5086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061" name="Rectangle 5"/>
          <p:cNvSpPr>
            <a:spLocks noChangeArrowheads="1"/>
          </p:cNvSpPr>
          <p:nvPr/>
        </p:nvSpPr>
        <p:spPr bwMode="auto">
          <a:xfrm rot="-5400000">
            <a:off x="7354094" y="5371306"/>
            <a:ext cx="160178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1400">
                <a:solidFill>
                  <a:schemeClr val="accent2"/>
                </a:solidFill>
              </a:rPr>
              <a:t>© René Bui, 2006</a:t>
            </a:r>
          </a:p>
        </p:txBody>
      </p:sp>
      <p:pic>
        <p:nvPicPr>
          <p:cNvPr id="6" name="Picture 7" descr="D:\Teaching\2008 Computer Graphics\800px-Glasses_800_edi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1100" y="1143000"/>
            <a:ext cx="6781800" cy="5086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5"/>
          <p:cNvSpPr>
            <a:spLocks noChangeArrowheads="1"/>
          </p:cNvSpPr>
          <p:nvPr/>
        </p:nvSpPr>
        <p:spPr bwMode="auto">
          <a:xfrm rot="-5400000">
            <a:off x="7295356" y="5312569"/>
            <a:ext cx="171926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1400">
                <a:solidFill>
                  <a:schemeClr val="accent2"/>
                </a:solidFill>
              </a:rPr>
              <a:t>© Gilles Tran, 2006</a:t>
            </a:r>
          </a:p>
        </p:txBody>
      </p:sp>
    </p:spTree>
    <p:extLst>
      <p:ext uri="{BB962C8B-B14F-4D97-AF65-F5344CB8AC3E}">
        <p14:creationId xmlns:p14="http://schemas.microsoft.com/office/powerpoint/2010/main" val="295278246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xit" presetSubtype="0" fill="hold" grpId="0" nodeType="clickEffect">
                                  <p:stCondLst>
                                    <p:cond delay="0"/>
                                  </p:stCondLst>
                                  <p:childTnLst>
                                    <p:animEffect transition="out" filter="fade">
                                      <p:cBhvr>
                                        <p:cTn id="6" dur="500"/>
                                        <p:tgtEl>
                                          <p:spTgt spid="45061"/>
                                        </p:tgtEl>
                                      </p:cBhvr>
                                    </p:animEffect>
                                    <p:set>
                                      <p:cBhvr>
                                        <p:cTn id="7" dur="1" fill="hold">
                                          <p:stCondLst>
                                            <p:cond delay="499"/>
                                          </p:stCondLst>
                                        </p:cTn>
                                        <p:tgtEl>
                                          <p:spTgt spid="45061"/>
                                        </p:tgtEl>
                                        <p:attrNameLst>
                                          <p:attrName>style.visibility</p:attrName>
                                        </p:attrNameLst>
                                      </p:cBhvr>
                                      <p:to>
                                        <p:strVal val="hidden"/>
                                      </p:to>
                                    </p:se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061" grpId="0"/>
      <p:bldP spid="7"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p:txBody>
          <a:bodyPr/>
          <a:lstStyle/>
          <a:p>
            <a:pPr eaLnBrk="1" hangingPunct="1"/>
            <a:r>
              <a:rPr lang="en-CA" smtClean="0"/>
              <a:t>Raytracing: Summary</a:t>
            </a:r>
            <a:endParaRPr lang="en-US" smtClean="0"/>
          </a:p>
        </p:txBody>
      </p:sp>
      <p:sp>
        <p:nvSpPr>
          <p:cNvPr id="49155" name="Rectangle 3"/>
          <p:cNvSpPr>
            <a:spLocks noGrp="1" noChangeArrowheads="1"/>
          </p:cNvSpPr>
          <p:nvPr>
            <p:ph idx="1"/>
          </p:nvPr>
        </p:nvSpPr>
        <p:spPr/>
        <p:txBody>
          <a:bodyPr/>
          <a:lstStyle/>
          <a:p>
            <a:pPr eaLnBrk="1" hangingPunct="1"/>
            <a:r>
              <a:rPr lang="en-CA" smtClean="0"/>
              <a:t>very simple technique to implement: only intersections and normals needed</a:t>
            </a:r>
          </a:p>
          <a:p>
            <a:pPr eaLnBrk="1" hangingPunct="1"/>
            <a:r>
              <a:rPr lang="en-CA" smtClean="0"/>
              <a:t>special case of rendering equation</a:t>
            </a:r>
          </a:p>
          <a:p>
            <a:pPr eaLnBrk="1" hangingPunct="1"/>
            <a:r>
              <a:rPr lang="en-CA" smtClean="0"/>
              <a:t>not restricted to polygons</a:t>
            </a:r>
          </a:p>
          <a:p>
            <a:pPr eaLnBrk="1" hangingPunct="1"/>
            <a:r>
              <a:rPr lang="en-CA" smtClean="0"/>
              <a:t>HSR, shadows, reflections, refraction</a:t>
            </a:r>
          </a:p>
          <a:p>
            <a:pPr eaLnBrk="1" hangingPunct="1"/>
            <a:r>
              <a:rPr lang="en-CA" smtClean="0"/>
              <a:t>restricted to point light sources </a:t>
            </a:r>
            <a:r>
              <a:rPr lang="en-US" smtClean="0">
                <a:sym typeface="Symbol" pitchFamily="18" charset="2"/>
              </a:rPr>
              <a:t></a:t>
            </a:r>
            <a:r>
              <a:rPr lang="en-CA" smtClean="0"/>
              <a:t> effects</a:t>
            </a:r>
          </a:p>
          <a:p>
            <a:pPr eaLnBrk="1" hangingPunct="1"/>
            <a:r>
              <a:rPr lang="en-CA" smtClean="0"/>
              <a:t>repeated diffuse reflection not modeled</a:t>
            </a:r>
          </a:p>
          <a:p>
            <a:pPr eaLnBrk="1" hangingPunct="1"/>
            <a:r>
              <a:rPr lang="en-CA" smtClean="0"/>
              <a:t>fairly expensive to compute, per view point</a:t>
            </a:r>
          </a:p>
          <a:p>
            <a:pPr eaLnBrk="1" hangingPunct="1"/>
            <a:r>
              <a:rPr lang="en-CA" smtClean="0"/>
              <a:t>interactive walk-throughs not possible</a:t>
            </a:r>
            <a:endParaRPr lang="en-US" smtClean="0"/>
          </a:p>
        </p:txBody>
      </p:sp>
    </p:spTree>
    <p:extLst>
      <p:ext uri="{BB962C8B-B14F-4D97-AF65-F5344CB8AC3E}">
        <p14:creationId xmlns:p14="http://schemas.microsoft.com/office/powerpoint/2010/main" val="142823474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0" name="Rectangle 2"/>
          <p:cNvSpPr>
            <a:spLocks noGrp="1" noChangeArrowheads="1"/>
          </p:cNvSpPr>
          <p:nvPr>
            <p:ph type="title"/>
          </p:nvPr>
        </p:nvSpPr>
        <p:spPr/>
        <p:txBody>
          <a:bodyPr/>
          <a:lstStyle/>
          <a:p>
            <a:r>
              <a:rPr lang="en-US" smtClean="0"/>
              <a:t>Ray Casting</a:t>
            </a:r>
          </a:p>
        </p:txBody>
      </p:sp>
      <p:sp>
        <p:nvSpPr>
          <p:cNvPr id="19461" name="Rectangle 3"/>
          <p:cNvSpPr>
            <a:spLocks noGrp="1" noChangeArrowheads="1"/>
          </p:cNvSpPr>
          <p:nvPr>
            <p:ph type="body" idx="1"/>
          </p:nvPr>
        </p:nvSpPr>
        <p:spPr/>
        <p:txBody>
          <a:bodyPr/>
          <a:lstStyle/>
          <a:p>
            <a:r>
              <a:rPr lang="en-US" smtClean="0"/>
              <a:t>Only rays that reach the eye matter</a:t>
            </a:r>
          </a:p>
          <a:p>
            <a:r>
              <a:rPr lang="en-US" smtClean="0"/>
              <a:t>Reverse direction and cast rays</a:t>
            </a:r>
          </a:p>
          <a:p>
            <a:r>
              <a:rPr lang="en-US" smtClean="0"/>
              <a:t>Need at least one ray per pixel</a:t>
            </a:r>
          </a:p>
        </p:txBody>
      </p:sp>
      <p:pic>
        <p:nvPicPr>
          <p:cNvPr id="19462" name="Picture 4" descr="an13f02"/>
          <p:cNvPicPr>
            <a:picLocks noChangeAspect="1" noChangeArrowheads="1"/>
          </p:cNvPicPr>
          <p:nvPr/>
        </p:nvPicPr>
        <p:blipFill>
          <a:blip r:embed="rId2"/>
          <a:srcRect/>
          <a:stretch>
            <a:fillRect/>
          </a:stretch>
        </p:blipFill>
        <p:spPr bwMode="auto">
          <a:xfrm>
            <a:off x="2819400" y="3495675"/>
            <a:ext cx="3505200" cy="2816225"/>
          </a:xfrm>
          <a:prstGeom prst="rect">
            <a:avLst/>
          </a:prstGeom>
          <a:noFill/>
          <a:ln w="9525">
            <a:noFill/>
            <a:miter lim="800000"/>
            <a:headEnd/>
            <a:tailEnd/>
          </a:ln>
        </p:spPr>
      </p:pic>
    </p:spTree>
    <p:extLst>
      <p:ext uri="{BB962C8B-B14F-4D97-AF65-F5344CB8AC3E}">
        <p14:creationId xmlns:p14="http://schemas.microsoft.com/office/powerpoint/2010/main" val="30792650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pPr eaLnBrk="1" hangingPunct="1"/>
            <a:r>
              <a:rPr lang="en-US" smtClean="0"/>
              <a:t>Global Illumination: Introduction</a:t>
            </a:r>
          </a:p>
        </p:txBody>
      </p:sp>
      <p:sp>
        <p:nvSpPr>
          <p:cNvPr id="22531" name="Rectangle 3"/>
          <p:cNvSpPr>
            <a:spLocks noGrp="1" noChangeArrowheads="1"/>
          </p:cNvSpPr>
          <p:nvPr>
            <p:ph idx="1"/>
          </p:nvPr>
        </p:nvSpPr>
        <p:spPr/>
        <p:txBody>
          <a:bodyPr/>
          <a:lstStyle/>
          <a:p>
            <a:pPr eaLnBrk="1" hangingPunct="1"/>
            <a:r>
              <a:rPr lang="en-US" smtClean="0"/>
              <a:t>so far: only one interaction between light (from light source) and surface considered</a:t>
            </a:r>
            <a:br>
              <a:rPr lang="en-US" smtClean="0"/>
            </a:br>
            <a:r>
              <a:rPr lang="en-US" smtClean="0">
                <a:sym typeface="Symbol" pitchFamily="18" charset="2"/>
              </a:rPr>
              <a:t> </a:t>
            </a:r>
            <a:r>
              <a:rPr lang="en-US" smtClean="0"/>
              <a:t> </a:t>
            </a:r>
            <a:r>
              <a:rPr lang="en-US" b="1" smtClean="0"/>
              <a:t>local illumination models</a:t>
            </a:r>
          </a:p>
          <a:p>
            <a:pPr eaLnBrk="1" hangingPunct="1"/>
            <a:r>
              <a:rPr lang="en-US" smtClean="0"/>
              <a:t>now: model several steps of reflection</a:t>
            </a:r>
            <a:br>
              <a:rPr lang="en-US" smtClean="0"/>
            </a:br>
            <a:r>
              <a:rPr lang="en-US" smtClean="0">
                <a:sym typeface="Symbol" pitchFamily="18" charset="2"/>
              </a:rPr>
              <a:t> </a:t>
            </a:r>
            <a:r>
              <a:rPr lang="en-US" smtClean="0"/>
              <a:t> </a:t>
            </a:r>
            <a:r>
              <a:rPr lang="en-US" b="1" smtClean="0"/>
              <a:t>global illumination models</a:t>
            </a:r>
          </a:p>
          <a:p>
            <a:pPr eaLnBrk="1" hangingPunct="1"/>
            <a:r>
              <a:rPr lang="en-US" smtClean="0"/>
              <a:t>two techniques: raytracing &amp; radiosity</a:t>
            </a:r>
          </a:p>
        </p:txBody>
      </p:sp>
      <p:pic>
        <p:nvPicPr>
          <p:cNvPr id="22532" name="Picture 7" descr="D:\Teaching\2008 Computer Graphics\800px-Glasses_800_edit.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00200" y="4267200"/>
            <a:ext cx="2743200"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3" name="Rectangle 5"/>
          <p:cNvSpPr>
            <a:spLocks noChangeArrowheads="1"/>
          </p:cNvSpPr>
          <p:nvPr/>
        </p:nvSpPr>
        <p:spPr bwMode="auto">
          <a:xfrm rot="-5400000">
            <a:off x="6385720" y="5358606"/>
            <a:ext cx="179546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1400">
                <a:solidFill>
                  <a:schemeClr val="accent2"/>
                </a:solidFill>
              </a:rPr>
              <a:t>Coombe et al., 2004</a:t>
            </a:r>
          </a:p>
        </p:txBody>
      </p:sp>
      <p:pic>
        <p:nvPicPr>
          <p:cNvPr id="22534" name="Picture 8" descr="D:\Teaching\2008 Computer Graphics\museum.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05400" y="4267200"/>
            <a:ext cx="2057400"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8643149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4" name="Rectangle 2"/>
          <p:cNvSpPr>
            <a:spLocks noGrp="1" noChangeArrowheads="1"/>
          </p:cNvSpPr>
          <p:nvPr>
            <p:ph type="title"/>
          </p:nvPr>
        </p:nvSpPr>
        <p:spPr/>
        <p:txBody>
          <a:bodyPr/>
          <a:lstStyle/>
          <a:p>
            <a:r>
              <a:rPr lang="en-US" smtClean="0"/>
              <a:t>Ray Casting Quadrics</a:t>
            </a:r>
          </a:p>
        </p:txBody>
      </p:sp>
      <p:sp>
        <p:nvSpPr>
          <p:cNvPr id="20485" name="Rectangle 3"/>
          <p:cNvSpPr>
            <a:spLocks noGrp="1" noChangeArrowheads="1"/>
          </p:cNvSpPr>
          <p:nvPr>
            <p:ph type="body" idx="1"/>
          </p:nvPr>
        </p:nvSpPr>
        <p:spPr/>
        <p:txBody>
          <a:bodyPr/>
          <a:lstStyle/>
          <a:p>
            <a:r>
              <a:rPr lang="en-US" smtClean="0"/>
              <a:t>Ray casting has become the standard way to visualize quadrics which are implicit surfaces in CSG systems</a:t>
            </a:r>
          </a:p>
          <a:p>
            <a:r>
              <a:rPr lang="en-US" smtClean="0"/>
              <a:t>Constructive Solid Geometry</a:t>
            </a:r>
          </a:p>
          <a:p>
            <a:pPr lvl="1"/>
            <a:r>
              <a:rPr lang="en-US" smtClean="0"/>
              <a:t>Primitives are solids</a:t>
            </a:r>
          </a:p>
          <a:p>
            <a:pPr lvl="1"/>
            <a:r>
              <a:rPr lang="en-US" smtClean="0"/>
              <a:t>Build objects with set operations</a:t>
            </a:r>
          </a:p>
          <a:p>
            <a:pPr lvl="1"/>
            <a:r>
              <a:rPr lang="en-US" smtClean="0"/>
              <a:t>Union, intersection, set difference</a:t>
            </a:r>
          </a:p>
        </p:txBody>
      </p:sp>
    </p:spTree>
    <p:extLst>
      <p:ext uri="{BB962C8B-B14F-4D97-AF65-F5344CB8AC3E}">
        <p14:creationId xmlns:p14="http://schemas.microsoft.com/office/powerpoint/2010/main" val="182491077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8" name="Rectangle 2"/>
          <p:cNvSpPr>
            <a:spLocks noGrp="1" noChangeArrowheads="1"/>
          </p:cNvSpPr>
          <p:nvPr>
            <p:ph type="title"/>
          </p:nvPr>
        </p:nvSpPr>
        <p:spPr/>
        <p:txBody>
          <a:bodyPr/>
          <a:lstStyle/>
          <a:p>
            <a:r>
              <a:rPr lang="en-US" smtClean="0"/>
              <a:t>Ray Casting a Sphere</a:t>
            </a:r>
          </a:p>
        </p:txBody>
      </p:sp>
      <p:sp>
        <p:nvSpPr>
          <p:cNvPr id="21509" name="Rectangle 3"/>
          <p:cNvSpPr>
            <a:spLocks noGrp="1" noChangeArrowheads="1"/>
          </p:cNvSpPr>
          <p:nvPr>
            <p:ph type="body" idx="1"/>
          </p:nvPr>
        </p:nvSpPr>
        <p:spPr/>
        <p:txBody>
          <a:bodyPr/>
          <a:lstStyle/>
          <a:p>
            <a:r>
              <a:rPr lang="en-US" smtClean="0"/>
              <a:t>Ray is parametric</a:t>
            </a:r>
          </a:p>
          <a:p>
            <a:r>
              <a:rPr lang="en-US" smtClean="0"/>
              <a:t>Sphere is quadric</a:t>
            </a:r>
          </a:p>
          <a:p>
            <a:r>
              <a:rPr lang="en-US" smtClean="0"/>
              <a:t>Resulting equation is a scalar quadratic equation which gives entry and exit points of ray (or no solution if ray misses)</a:t>
            </a:r>
          </a:p>
        </p:txBody>
      </p:sp>
      <p:sp>
        <p:nvSpPr>
          <p:cNvPr id="354308" name="Oval 4"/>
          <p:cNvSpPr>
            <a:spLocks noChangeArrowheads="1"/>
          </p:cNvSpPr>
          <p:nvPr/>
        </p:nvSpPr>
        <p:spPr bwMode="auto">
          <a:xfrm>
            <a:off x="3352800" y="4267200"/>
            <a:ext cx="1905000" cy="1828800"/>
          </a:xfrm>
          <a:prstGeom prst="ellipse">
            <a:avLst/>
          </a:prstGeom>
          <a:gradFill rotWithShape="0">
            <a:gsLst>
              <a:gs pos="0">
                <a:schemeClr val="accent1"/>
              </a:gs>
              <a:gs pos="100000">
                <a:schemeClr val="accent1">
                  <a:gamma/>
                  <a:shade val="46275"/>
                  <a:invGamma/>
                </a:schemeClr>
              </a:gs>
            </a:gsLst>
            <a:path path="rect">
              <a:fillToRect r="100000" b="100000"/>
            </a:path>
          </a:gradFill>
          <a:ln w="12700">
            <a:solidFill>
              <a:schemeClr val="tx1"/>
            </a:solidFill>
            <a:round/>
            <a:headEnd type="none" w="sm" len="sm"/>
            <a:tailEnd type="none" w="sm" len="sm"/>
          </a:ln>
          <a:effectLst/>
        </p:spPr>
        <p:txBody>
          <a:bodyPr wrap="none" anchor="ctr"/>
          <a:lstStyle/>
          <a:p>
            <a:endParaRPr lang="en-US"/>
          </a:p>
        </p:txBody>
      </p:sp>
      <p:sp>
        <p:nvSpPr>
          <p:cNvPr id="21511" name="Line 5"/>
          <p:cNvSpPr>
            <a:spLocks noChangeShapeType="1"/>
          </p:cNvSpPr>
          <p:nvPr/>
        </p:nvSpPr>
        <p:spPr bwMode="auto">
          <a:xfrm flipV="1">
            <a:off x="2209800" y="5257800"/>
            <a:ext cx="1752600" cy="762000"/>
          </a:xfrm>
          <a:prstGeom prst="line">
            <a:avLst/>
          </a:prstGeom>
          <a:noFill/>
          <a:ln w="57150">
            <a:solidFill>
              <a:srgbClr val="FF0000"/>
            </a:solidFill>
            <a:round/>
            <a:headEnd type="none" w="sm" len="sm"/>
            <a:tailEnd type="triangle" w="sm" len="sm"/>
          </a:ln>
        </p:spPr>
        <p:txBody>
          <a:bodyPr anchor="ctr" anchorCtr="1"/>
          <a:lstStyle/>
          <a:p>
            <a:endParaRPr lang="en-US"/>
          </a:p>
        </p:txBody>
      </p:sp>
      <p:sp>
        <p:nvSpPr>
          <p:cNvPr id="21512" name="Line 6"/>
          <p:cNvSpPr>
            <a:spLocks noChangeShapeType="1"/>
          </p:cNvSpPr>
          <p:nvPr/>
        </p:nvSpPr>
        <p:spPr bwMode="auto">
          <a:xfrm flipV="1">
            <a:off x="5105400" y="4343400"/>
            <a:ext cx="838200" cy="381000"/>
          </a:xfrm>
          <a:prstGeom prst="line">
            <a:avLst/>
          </a:prstGeom>
          <a:noFill/>
          <a:ln w="57150">
            <a:solidFill>
              <a:srgbClr val="FF0000"/>
            </a:solidFill>
            <a:round/>
            <a:headEnd type="none" w="sm" len="sm"/>
            <a:tailEnd type="triangle" w="sm" len="sm"/>
          </a:ln>
        </p:spPr>
        <p:txBody>
          <a:bodyPr anchor="ctr" anchorCtr="1"/>
          <a:lstStyle/>
          <a:p>
            <a:endParaRPr lang="en-US"/>
          </a:p>
        </p:txBody>
      </p:sp>
    </p:spTree>
    <p:extLst>
      <p:ext uri="{BB962C8B-B14F-4D97-AF65-F5344CB8AC3E}">
        <p14:creationId xmlns:p14="http://schemas.microsoft.com/office/powerpoint/2010/main" val="317198049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2" name="Rectangle 2"/>
          <p:cNvSpPr>
            <a:spLocks noGrp="1" noChangeArrowheads="1"/>
          </p:cNvSpPr>
          <p:nvPr>
            <p:ph type="title"/>
          </p:nvPr>
        </p:nvSpPr>
        <p:spPr/>
        <p:txBody>
          <a:bodyPr/>
          <a:lstStyle/>
          <a:p>
            <a:r>
              <a:rPr lang="en-US" smtClean="0"/>
              <a:t>Shadow Rays</a:t>
            </a:r>
          </a:p>
        </p:txBody>
      </p:sp>
      <p:sp>
        <p:nvSpPr>
          <p:cNvPr id="22533" name="Rectangle 3"/>
          <p:cNvSpPr>
            <a:spLocks noGrp="1" noChangeArrowheads="1"/>
          </p:cNvSpPr>
          <p:nvPr>
            <p:ph type="body" idx="1"/>
          </p:nvPr>
        </p:nvSpPr>
        <p:spPr/>
        <p:txBody>
          <a:bodyPr/>
          <a:lstStyle/>
          <a:p>
            <a:r>
              <a:rPr lang="en-US" smtClean="0"/>
              <a:t>Even if a point is visible, it will not be lit unless we can see a light source from that point</a:t>
            </a:r>
          </a:p>
          <a:p>
            <a:r>
              <a:rPr lang="en-US" smtClean="0"/>
              <a:t>Cast shadow or feeler rays</a:t>
            </a:r>
          </a:p>
        </p:txBody>
      </p:sp>
      <p:pic>
        <p:nvPicPr>
          <p:cNvPr id="22534" name="Picture 4" descr="an13f03"/>
          <p:cNvPicPr>
            <a:picLocks noChangeAspect="1" noChangeArrowheads="1"/>
          </p:cNvPicPr>
          <p:nvPr/>
        </p:nvPicPr>
        <p:blipFill>
          <a:blip r:embed="rId2"/>
          <a:srcRect/>
          <a:stretch>
            <a:fillRect/>
          </a:stretch>
        </p:blipFill>
        <p:spPr bwMode="auto">
          <a:xfrm>
            <a:off x="2514600" y="3733800"/>
            <a:ext cx="2184400" cy="2019300"/>
          </a:xfrm>
          <a:prstGeom prst="rect">
            <a:avLst/>
          </a:prstGeom>
          <a:noFill/>
          <a:ln w="9525">
            <a:noFill/>
            <a:miter lim="800000"/>
            <a:headEnd/>
            <a:tailEnd/>
          </a:ln>
        </p:spPr>
      </p:pic>
    </p:spTree>
    <p:extLst>
      <p:ext uri="{BB962C8B-B14F-4D97-AF65-F5344CB8AC3E}">
        <p14:creationId xmlns:p14="http://schemas.microsoft.com/office/powerpoint/2010/main" val="9067456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6" name="Rectangle 2"/>
          <p:cNvSpPr>
            <a:spLocks noGrp="1" noChangeArrowheads="1"/>
          </p:cNvSpPr>
          <p:nvPr>
            <p:ph type="title"/>
          </p:nvPr>
        </p:nvSpPr>
        <p:spPr/>
        <p:txBody>
          <a:bodyPr/>
          <a:lstStyle/>
          <a:p>
            <a:r>
              <a:rPr lang="en-US" smtClean="0"/>
              <a:t>Reflection</a:t>
            </a:r>
          </a:p>
        </p:txBody>
      </p:sp>
      <p:sp>
        <p:nvSpPr>
          <p:cNvPr id="23557" name="Rectangle 3"/>
          <p:cNvSpPr>
            <a:spLocks noGrp="1" noChangeArrowheads="1"/>
          </p:cNvSpPr>
          <p:nvPr>
            <p:ph type="body" idx="1"/>
          </p:nvPr>
        </p:nvSpPr>
        <p:spPr/>
        <p:txBody>
          <a:bodyPr/>
          <a:lstStyle/>
          <a:p>
            <a:r>
              <a:rPr lang="en-US" smtClean="0"/>
              <a:t>Must follow shadow rays off reflecting or transmitting surfaces</a:t>
            </a:r>
          </a:p>
          <a:p>
            <a:r>
              <a:rPr lang="en-US" smtClean="0"/>
              <a:t>Process is recursive</a:t>
            </a:r>
          </a:p>
        </p:txBody>
      </p:sp>
      <p:pic>
        <p:nvPicPr>
          <p:cNvPr id="23558" name="Picture 4" descr="an13f04"/>
          <p:cNvPicPr>
            <a:picLocks noChangeAspect="1" noChangeArrowheads="1"/>
          </p:cNvPicPr>
          <p:nvPr/>
        </p:nvPicPr>
        <p:blipFill>
          <a:blip r:embed="rId2"/>
          <a:srcRect/>
          <a:stretch>
            <a:fillRect/>
          </a:stretch>
        </p:blipFill>
        <p:spPr bwMode="auto">
          <a:xfrm>
            <a:off x="3276600" y="3581400"/>
            <a:ext cx="2184400" cy="2019300"/>
          </a:xfrm>
          <a:prstGeom prst="rect">
            <a:avLst/>
          </a:prstGeom>
          <a:noFill/>
          <a:ln w="9525">
            <a:noFill/>
            <a:miter lim="800000"/>
            <a:headEnd/>
            <a:tailEnd/>
          </a:ln>
        </p:spPr>
      </p:pic>
    </p:spTree>
    <p:extLst>
      <p:ext uri="{BB962C8B-B14F-4D97-AF65-F5344CB8AC3E}">
        <p14:creationId xmlns:p14="http://schemas.microsoft.com/office/powerpoint/2010/main" val="294503510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0" name="Rectangle 2"/>
          <p:cNvSpPr>
            <a:spLocks noGrp="1" noChangeArrowheads="1"/>
          </p:cNvSpPr>
          <p:nvPr>
            <p:ph type="title"/>
          </p:nvPr>
        </p:nvSpPr>
        <p:spPr>
          <a:xfrm>
            <a:off x="1371600" y="228600"/>
            <a:ext cx="6629400" cy="1066800"/>
          </a:xfrm>
        </p:spPr>
        <p:txBody>
          <a:bodyPr>
            <a:normAutofit/>
          </a:bodyPr>
          <a:lstStyle/>
          <a:p>
            <a:r>
              <a:rPr lang="en-US" smtClean="0"/>
              <a:t>Reflection and Transmission</a:t>
            </a:r>
          </a:p>
        </p:txBody>
      </p:sp>
      <p:pic>
        <p:nvPicPr>
          <p:cNvPr id="24582" name="Picture 4" descr="an13f05"/>
          <p:cNvPicPr>
            <a:picLocks noChangeAspect="1" noChangeArrowheads="1"/>
          </p:cNvPicPr>
          <p:nvPr/>
        </p:nvPicPr>
        <p:blipFill>
          <a:blip r:embed="rId2"/>
          <a:srcRect/>
          <a:stretch>
            <a:fillRect/>
          </a:stretch>
        </p:blipFill>
        <p:spPr bwMode="auto">
          <a:xfrm>
            <a:off x="3479800" y="2425700"/>
            <a:ext cx="2184400" cy="2006600"/>
          </a:xfrm>
          <a:prstGeom prst="rect">
            <a:avLst/>
          </a:prstGeom>
          <a:noFill/>
          <a:ln w="9525">
            <a:noFill/>
            <a:miter lim="800000"/>
            <a:headEnd/>
            <a:tailEnd/>
          </a:ln>
        </p:spPr>
      </p:pic>
    </p:spTree>
    <p:extLst>
      <p:ext uri="{BB962C8B-B14F-4D97-AF65-F5344CB8AC3E}">
        <p14:creationId xmlns:p14="http://schemas.microsoft.com/office/powerpoint/2010/main" val="82931925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6" name="Rectangle 2"/>
          <p:cNvSpPr>
            <a:spLocks noGrp="1" noChangeArrowheads="1"/>
          </p:cNvSpPr>
          <p:nvPr>
            <p:ph type="title"/>
          </p:nvPr>
        </p:nvSpPr>
        <p:spPr/>
        <p:txBody>
          <a:bodyPr/>
          <a:lstStyle/>
          <a:p>
            <a:r>
              <a:rPr lang="en-US" smtClean="0"/>
              <a:t>Building a Ray Tracer</a:t>
            </a:r>
          </a:p>
        </p:txBody>
      </p:sp>
      <p:sp>
        <p:nvSpPr>
          <p:cNvPr id="28677" name="Rectangle 3"/>
          <p:cNvSpPr>
            <a:spLocks noGrp="1" noChangeArrowheads="1"/>
          </p:cNvSpPr>
          <p:nvPr>
            <p:ph type="body" idx="1"/>
          </p:nvPr>
        </p:nvSpPr>
        <p:spPr/>
        <p:txBody>
          <a:bodyPr/>
          <a:lstStyle/>
          <a:p>
            <a:pPr>
              <a:lnSpc>
                <a:spcPct val="90000"/>
              </a:lnSpc>
            </a:pPr>
            <a:r>
              <a:rPr lang="en-US" smtClean="0"/>
              <a:t>Best expressed recursively</a:t>
            </a:r>
          </a:p>
          <a:p>
            <a:pPr>
              <a:lnSpc>
                <a:spcPct val="90000"/>
              </a:lnSpc>
            </a:pPr>
            <a:r>
              <a:rPr lang="en-US" smtClean="0"/>
              <a:t>Can remove recursion later</a:t>
            </a:r>
          </a:p>
          <a:p>
            <a:pPr>
              <a:lnSpc>
                <a:spcPct val="90000"/>
              </a:lnSpc>
            </a:pPr>
            <a:r>
              <a:rPr lang="en-US" smtClean="0"/>
              <a:t>Image based approach</a:t>
            </a:r>
          </a:p>
          <a:p>
            <a:pPr lvl="1">
              <a:lnSpc>
                <a:spcPct val="90000"/>
              </a:lnSpc>
            </a:pPr>
            <a:r>
              <a:rPr lang="en-US" smtClean="0"/>
              <a:t>For each ray …….</a:t>
            </a:r>
          </a:p>
          <a:p>
            <a:pPr>
              <a:lnSpc>
                <a:spcPct val="90000"/>
              </a:lnSpc>
            </a:pPr>
            <a:r>
              <a:rPr lang="en-US" smtClean="0"/>
              <a:t>Find intersection with closest surface</a:t>
            </a:r>
          </a:p>
          <a:p>
            <a:pPr lvl="1">
              <a:lnSpc>
                <a:spcPct val="90000"/>
              </a:lnSpc>
            </a:pPr>
            <a:r>
              <a:rPr lang="en-US" smtClean="0"/>
              <a:t>Need whole object database available</a:t>
            </a:r>
          </a:p>
          <a:p>
            <a:pPr lvl="1">
              <a:lnSpc>
                <a:spcPct val="90000"/>
              </a:lnSpc>
            </a:pPr>
            <a:r>
              <a:rPr lang="en-US" smtClean="0"/>
              <a:t>Complexity of calculation limits object types</a:t>
            </a:r>
          </a:p>
          <a:p>
            <a:pPr>
              <a:lnSpc>
                <a:spcPct val="90000"/>
              </a:lnSpc>
            </a:pPr>
            <a:r>
              <a:rPr lang="en-US" smtClean="0"/>
              <a:t>Compute lighting at surface</a:t>
            </a:r>
          </a:p>
          <a:p>
            <a:pPr>
              <a:lnSpc>
                <a:spcPct val="90000"/>
              </a:lnSpc>
            </a:pPr>
            <a:r>
              <a:rPr lang="en-US" smtClean="0"/>
              <a:t>Trace reflected and transmitted rays</a:t>
            </a:r>
          </a:p>
        </p:txBody>
      </p:sp>
    </p:spTree>
    <p:extLst>
      <p:ext uri="{BB962C8B-B14F-4D97-AF65-F5344CB8AC3E}">
        <p14:creationId xmlns:p14="http://schemas.microsoft.com/office/powerpoint/2010/main" val="205982422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00" name="Rectangle 2"/>
          <p:cNvSpPr>
            <a:spLocks noGrp="1" noChangeArrowheads="1"/>
          </p:cNvSpPr>
          <p:nvPr>
            <p:ph type="title"/>
          </p:nvPr>
        </p:nvSpPr>
        <p:spPr/>
        <p:txBody>
          <a:bodyPr/>
          <a:lstStyle/>
          <a:p>
            <a:r>
              <a:rPr lang="en-US" smtClean="0"/>
              <a:t>When to stop</a:t>
            </a:r>
          </a:p>
        </p:txBody>
      </p:sp>
      <p:sp>
        <p:nvSpPr>
          <p:cNvPr id="29701" name="Rectangle 3"/>
          <p:cNvSpPr>
            <a:spLocks noGrp="1" noChangeArrowheads="1"/>
          </p:cNvSpPr>
          <p:nvPr>
            <p:ph type="body" idx="1"/>
          </p:nvPr>
        </p:nvSpPr>
        <p:spPr/>
        <p:txBody>
          <a:bodyPr/>
          <a:lstStyle/>
          <a:p>
            <a:r>
              <a:rPr lang="en-US" smtClean="0"/>
              <a:t>Some light will be absorbed at each intersection</a:t>
            </a:r>
          </a:p>
          <a:p>
            <a:pPr lvl="1"/>
            <a:r>
              <a:rPr lang="en-US" smtClean="0"/>
              <a:t>Track amount left</a:t>
            </a:r>
          </a:p>
          <a:p>
            <a:r>
              <a:rPr lang="en-US" smtClean="0"/>
              <a:t>Ignore rays that go off to infinity</a:t>
            </a:r>
          </a:p>
          <a:p>
            <a:pPr lvl="1"/>
            <a:r>
              <a:rPr lang="en-US" smtClean="0"/>
              <a:t>Put large sphere around problem</a:t>
            </a:r>
          </a:p>
          <a:p>
            <a:r>
              <a:rPr lang="en-US" smtClean="0"/>
              <a:t>Count steps</a:t>
            </a:r>
          </a:p>
        </p:txBody>
      </p:sp>
    </p:spTree>
    <p:extLst>
      <p:ext uri="{BB962C8B-B14F-4D97-AF65-F5344CB8AC3E}">
        <p14:creationId xmlns:p14="http://schemas.microsoft.com/office/powerpoint/2010/main" val="43218911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4" name="Rectangle 2"/>
          <p:cNvSpPr>
            <a:spLocks noGrp="1" noChangeArrowheads="1"/>
          </p:cNvSpPr>
          <p:nvPr>
            <p:ph type="title"/>
          </p:nvPr>
        </p:nvSpPr>
        <p:spPr/>
        <p:txBody>
          <a:bodyPr/>
          <a:lstStyle/>
          <a:p>
            <a:r>
              <a:rPr lang="en-US" smtClean="0"/>
              <a:t>Recursive Ray Tracer</a:t>
            </a:r>
          </a:p>
        </p:txBody>
      </p:sp>
      <p:sp>
        <p:nvSpPr>
          <p:cNvPr id="30725" name="Rectangle 3"/>
          <p:cNvSpPr>
            <a:spLocks noGrp="1" noChangeArrowheads="1"/>
          </p:cNvSpPr>
          <p:nvPr>
            <p:ph type="body" idx="1"/>
          </p:nvPr>
        </p:nvSpPr>
        <p:spPr/>
        <p:txBody>
          <a:bodyPr/>
          <a:lstStyle/>
          <a:p>
            <a:pPr>
              <a:lnSpc>
                <a:spcPct val="90000"/>
              </a:lnSpc>
              <a:buFontTx/>
              <a:buNone/>
            </a:pPr>
            <a:r>
              <a:rPr lang="en-US" b="1" dirty="0" smtClean="0">
                <a:latin typeface="Courier New" charset="0"/>
              </a:rPr>
              <a:t>color c = trace(point p, vector d, </a:t>
            </a:r>
            <a:r>
              <a:rPr lang="en-US" b="1" dirty="0" err="1" smtClean="0">
                <a:latin typeface="Courier New" charset="0"/>
              </a:rPr>
              <a:t>int</a:t>
            </a:r>
            <a:r>
              <a:rPr lang="en-US" b="1" dirty="0" smtClean="0">
                <a:latin typeface="Courier New" charset="0"/>
              </a:rPr>
              <a:t> step)</a:t>
            </a:r>
          </a:p>
          <a:p>
            <a:pPr>
              <a:lnSpc>
                <a:spcPct val="90000"/>
              </a:lnSpc>
              <a:buFontTx/>
              <a:buNone/>
            </a:pPr>
            <a:r>
              <a:rPr lang="en-US" b="1" dirty="0" smtClean="0">
                <a:latin typeface="Courier New" charset="0"/>
              </a:rPr>
              <a:t>{</a:t>
            </a:r>
          </a:p>
          <a:p>
            <a:pPr>
              <a:lnSpc>
                <a:spcPct val="90000"/>
              </a:lnSpc>
              <a:buFontTx/>
              <a:buNone/>
            </a:pPr>
            <a:r>
              <a:rPr lang="en-US" b="1" dirty="0" smtClean="0">
                <a:latin typeface="Courier New" charset="0"/>
              </a:rPr>
              <a:t>  color local, reflected, transmitted;</a:t>
            </a:r>
          </a:p>
          <a:p>
            <a:pPr>
              <a:lnSpc>
                <a:spcPct val="90000"/>
              </a:lnSpc>
              <a:buFontTx/>
              <a:buNone/>
            </a:pPr>
            <a:r>
              <a:rPr lang="en-US" b="1" dirty="0" smtClean="0">
                <a:latin typeface="Courier New" charset="0"/>
              </a:rPr>
              <a:t>  point q;</a:t>
            </a:r>
          </a:p>
          <a:p>
            <a:pPr>
              <a:lnSpc>
                <a:spcPct val="90000"/>
              </a:lnSpc>
              <a:buFontTx/>
              <a:buNone/>
            </a:pPr>
            <a:r>
              <a:rPr lang="en-US" b="1" dirty="0" smtClean="0">
                <a:latin typeface="Courier New" charset="0"/>
              </a:rPr>
              <a:t>  normal n;</a:t>
            </a:r>
          </a:p>
          <a:p>
            <a:pPr>
              <a:lnSpc>
                <a:spcPct val="90000"/>
              </a:lnSpc>
              <a:buFontTx/>
              <a:buNone/>
            </a:pPr>
            <a:r>
              <a:rPr lang="en-US" b="1" dirty="0" smtClean="0">
                <a:latin typeface="Courier New" charset="0"/>
              </a:rPr>
              <a:t>  if(step &gt; max) return(</a:t>
            </a:r>
            <a:r>
              <a:rPr lang="en-US" b="1" dirty="0" err="1" smtClean="0">
                <a:latin typeface="Courier New" charset="0"/>
              </a:rPr>
              <a:t>background_color</a:t>
            </a:r>
            <a:r>
              <a:rPr lang="en-US" b="1" dirty="0" smtClean="0">
                <a:latin typeface="Courier New" charset="0"/>
              </a:rPr>
              <a:t>);</a:t>
            </a:r>
          </a:p>
        </p:txBody>
      </p:sp>
    </p:spTree>
    <p:extLst>
      <p:ext uri="{BB962C8B-B14F-4D97-AF65-F5344CB8AC3E}">
        <p14:creationId xmlns:p14="http://schemas.microsoft.com/office/powerpoint/2010/main" val="224973799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8" name="Rectangle 2"/>
          <p:cNvSpPr>
            <a:spLocks noGrp="1" noChangeArrowheads="1"/>
          </p:cNvSpPr>
          <p:nvPr>
            <p:ph type="title"/>
          </p:nvPr>
        </p:nvSpPr>
        <p:spPr/>
        <p:txBody>
          <a:bodyPr/>
          <a:lstStyle/>
          <a:p>
            <a:r>
              <a:rPr lang="en-US" b="0" smtClean="0"/>
              <a:t>Recursive Ray Tracer</a:t>
            </a:r>
          </a:p>
        </p:txBody>
      </p:sp>
      <p:sp>
        <p:nvSpPr>
          <p:cNvPr id="31749" name="Rectangle 3"/>
          <p:cNvSpPr>
            <a:spLocks noGrp="1" noChangeArrowheads="1"/>
          </p:cNvSpPr>
          <p:nvPr>
            <p:ph type="body" idx="1"/>
          </p:nvPr>
        </p:nvSpPr>
        <p:spPr/>
        <p:txBody>
          <a:bodyPr/>
          <a:lstStyle/>
          <a:p>
            <a:pPr>
              <a:lnSpc>
                <a:spcPct val="90000"/>
              </a:lnSpc>
              <a:buFontTx/>
              <a:buNone/>
            </a:pPr>
            <a:r>
              <a:rPr lang="en-US" b="1" smtClean="0">
                <a:latin typeface="Courier New" charset="0"/>
              </a:rPr>
              <a:t>q = intersect(p, d, status);</a:t>
            </a:r>
          </a:p>
          <a:p>
            <a:pPr>
              <a:lnSpc>
                <a:spcPct val="90000"/>
              </a:lnSpc>
              <a:buFontTx/>
              <a:buNone/>
            </a:pPr>
            <a:r>
              <a:rPr lang="en-US" b="1" smtClean="0">
                <a:latin typeface="Courier New" charset="0"/>
              </a:rPr>
              <a:t>if(status==light_source) return(light_source_color);</a:t>
            </a:r>
          </a:p>
          <a:p>
            <a:pPr>
              <a:lnSpc>
                <a:spcPct val="90000"/>
              </a:lnSpc>
              <a:buFontTx/>
              <a:buNone/>
            </a:pPr>
            <a:r>
              <a:rPr lang="en-US" b="1" smtClean="0">
                <a:latin typeface="Courier New" charset="0"/>
              </a:rPr>
              <a:t>if(status==no_intersection) return(background_color);</a:t>
            </a:r>
          </a:p>
          <a:p>
            <a:pPr>
              <a:lnSpc>
                <a:spcPct val="90000"/>
              </a:lnSpc>
              <a:buFontTx/>
              <a:buNone/>
            </a:pPr>
            <a:endParaRPr lang="en-US" b="1" smtClean="0">
              <a:latin typeface="Courier New" charset="0"/>
            </a:endParaRPr>
          </a:p>
          <a:p>
            <a:pPr>
              <a:lnSpc>
                <a:spcPct val="90000"/>
              </a:lnSpc>
              <a:buFontTx/>
              <a:buNone/>
            </a:pPr>
            <a:r>
              <a:rPr lang="en-US" b="1" smtClean="0">
                <a:latin typeface="Courier New" charset="0"/>
              </a:rPr>
              <a:t>n = normal(q);</a:t>
            </a:r>
          </a:p>
          <a:p>
            <a:pPr>
              <a:lnSpc>
                <a:spcPct val="90000"/>
              </a:lnSpc>
              <a:buFontTx/>
              <a:buNone/>
            </a:pPr>
            <a:r>
              <a:rPr lang="en-US" b="1" smtClean="0">
                <a:latin typeface="Courier New" charset="0"/>
              </a:rPr>
              <a:t>r = reflect(q, n);</a:t>
            </a:r>
          </a:p>
          <a:p>
            <a:pPr>
              <a:lnSpc>
                <a:spcPct val="90000"/>
              </a:lnSpc>
              <a:buFontTx/>
              <a:buNone/>
            </a:pPr>
            <a:r>
              <a:rPr lang="en-US" b="1" smtClean="0">
                <a:latin typeface="Courier New" charset="0"/>
              </a:rPr>
              <a:t>t = transmit(q,n);</a:t>
            </a:r>
          </a:p>
        </p:txBody>
      </p:sp>
    </p:spTree>
    <p:extLst>
      <p:ext uri="{BB962C8B-B14F-4D97-AF65-F5344CB8AC3E}">
        <p14:creationId xmlns:p14="http://schemas.microsoft.com/office/powerpoint/2010/main" val="316902042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2" name="Rectangle 2"/>
          <p:cNvSpPr>
            <a:spLocks noGrp="1" noChangeArrowheads="1"/>
          </p:cNvSpPr>
          <p:nvPr>
            <p:ph type="title"/>
          </p:nvPr>
        </p:nvSpPr>
        <p:spPr/>
        <p:txBody>
          <a:bodyPr/>
          <a:lstStyle/>
          <a:p>
            <a:r>
              <a:rPr lang="en-US" b="0" smtClean="0"/>
              <a:t>Recursive Ray Tracer</a:t>
            </a:r>
          </a:p>
        </p:txBody>
      </p:sp>
      <p:sp>
        <p:nvSpPr>
          <p:cNvPr id="32773" name="Rectangle 3"/>
          <p:cNvSpPr>
            <a:spLocks noGrp="1" noChangeArrowheads="1"/>
          </p:cNvSpPr>
          <p:nvPr>
            <p:ph type="body" idx="1"/>
          </p:nvPr>
        </p:nvSpPr>
        <p:spPr>
          <a:xfrm>
            <a:off x="685800" y="1524000"/>
            <a:ext cx="8001000" cy="4724400"/>
          </a:xfrm>
        </p:spPr>
        <p:txBody>
          <a:bodyPr/>
          <a:lstStyle/>
          <a:p>
            <a:pPr>
              <a:buFontTx/>
              <a:buNone/>
            </a:pPr>
            <a:r>
              <a:rPr lang="en-US" b="1" smtClean="0">
                <a:latin typeface="Courier New" charset="0"/>
              </a:rPr>
              <a:t>local = phong(q, n, r);</a:t>
            </a:r>
          </a:p>
          <a:p>
            <a:pPr>
              <a:buFontTx/>
              <a:buNone/>
            </a:pPr>
            <a:r>
              <a:rPr lang="en-US" b="1" smtClean="0">
                <a:latin typeface="Courier New" charset="0"/>
              </a:rPr>
              <a:t>reflected = trace(q, r, step+1);</a:t>
            </a:r>
          </a:p>
          <a:p>
            <a:pPr>
              <a:buFontTx/>
              <a:buNone/>
            </a:pPr>
            <a:r>
              <a:rPr lang="en-US" b="1" smtClean="0">
                <a:latin typeface="Courier New" charset="0"/>
              </a:rPr>
              <a:t>transmitted = trace(q,t, step+1);</a:t>
            </a:r>
          </a:p>
          <a:p>
            <a:pPr>
              <a:buFontTx/>
              <a:buNone/>
            </a:pPr>
            <a:endParaRPr lang="en-US" b="1" smtClean="0">
              <a:latin typeface="Courier New" charset="0"/>
            </a:endParaRPr>
          </a:p>
          <a:p>
            <a:pPr>
              <a:buFontTx/>
              <a:buNone/>
            </a:pPr>
            <a:r>
              <a:rPr lang="en-US" b="1" smtClean="0">
                <a:latin typeface="Courier New" charset="0"/>
              </a:rPr>
              <a:t>return(local+reflected+</a:t>
            </a:r>
          </a:p>
          <a:p>
            <a:pPr>
              <a:buFontTx/>
              <a:buNone/>
            </a:pPr>
            <a:r>
              <a:rPr lang="en-US" b="1" smtClean="0">
                <a:latin typeface="Courier New" charset="0"/>
              </a:rPr>
              <a:t>transmitted);</a:t>
            </a:r>
          </a:p>
        </p:txBody>
      </p:sp>
    </p:spTree>
    <p:extLst>
      <p:ext uri="{BB962C8B-B14F-4D97-AF65-F5344CB8AC3E}">
        <p14:creationId xmlns:p14="http://schemas.microsoft.com/office/powerpoint/2010/main" val="1350730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42" name="Picture 6" descr="D:\Teaching\2008 Computer Graphics\YAL-1A_Airborne_Laser_unstowed.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53000" y="3336925"/>
            <a:ext cx="3733800" cy="298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79" name="Title 1"/>
          <p:cNvSpPr>
            <a:spLocks noGrp="1"/>
          </p:cNvSpPr>
          <p:nvPr>
            <p:ph type="title"/>
          </p:nvPr>
        </p:nvSpPr>
        <p:spPr/>
        <p:txBody>
          <a:bodyPr/>
          <a:lstStyle/>
          <a:p>
            <a:pPr eaLnBrk="1" hangingPunct="1"/>
            <a:r>
              <a:rPr lang="en-US" smtClean="0"/>
              <a:t>Properties of Light (CG-simplified)</a:t>
            </a:r>
          </a:p>
        </p:txBody>
      </p:sp>
      <p:sp>
        <p:nvSpPr>
          <p:cNvPr id="14339" name="Content Placeholder 2"/>
          <p:cNvSpPr>
            <a:spLocks noGrp="1"/>
          </p:cNvSpPr>
          <p:nvPr>
            <p:ph idx="1"/>
          </p:nvPr>
        </p:nvSpPr>
        <p:spPr/>
        <p:txBody>
          <a:bodyPr/>
          <a:lstStyle/>
          <a:p>
            <a:pPr eaLnBrk="1" hangingPunct="1"/>
            <a:r>
              <a:rPr lang="en-US" smtClean="0"/>
              <a:t>principle/law of conservation of energy</a:t>
            </a:r>
          </a:p>
          <a:p>
            <a:pPr lvl="1" eaLnBrk="1" hangingPunct="1"/>
            <a:r>
              <a:rPr lang="en-US" smtClean="0"/>
              <a:t>no energy can be created or destroyed</a:t>
            </a:r>
          </a:p>
          <a:p>
            <a:pPr lvl="1" eaLnBrk="1" hangingPunct="1"/>
            <a:r>
              <a:rPr lang="en-US" smtClean="0"/>
              <a:t>incoming equals outgoing energy everywhere</a:t>
            </a:r>
          </a:p>
          <a:p>
            <a:pPr lvl="1" eaLnBrk="1" hangingPunct="1"/>
            <a:r>
              <a:rPr lang="en-US" smtClean="0"/>
              <a:t>cg is a special case – visible light as single form of energy:</a:t>
            </a:r>
          </a:p>
          <a:p>
            <a:pPr lvl="2" eaLnBrk="1" hangingPunct="1"/>
            <a:r>
              <a:rPr lang="en-US" smtClean="0"/>
              <a:t>light energy</a:t>
            </a:r>
            <a:br>
              <a:rPr lang="en-US" smtClean="0"/>
            </a:br>
            <a:r>
              <a:rPr lang="en-US" b="1" smtClean="0"/>
              <a:t>may convert</a:t>
            </a:r>
            <a:r>
              <a:rPr lang="en-US" smtClean="0"/>
              <a:t/>
            </a:r>
            <a:br>
              <a:rPr lang="en-US" smtClean="0"/>
            </a:br>
            <a:r>
              <a:rPr lang="en-US" smtClean="0"/>
              <a:t>into other forms</a:t>
            </a:r>
          </a:p>
          <a:p>
            <a:pPr lvl="2" eaLnBrk="1" hangingPunct="1"/>
            <a:r>
              <a:rPr lang="en-US" smtClean="0">
                <a:sym typeface="Symbol" pitchFamily="18" charset="2"/>
              </a:rPr>
              <a:t>other energy types</a:t>
            </a:r>
            <a:br>
              <a:rPr lang="en-US" smtClean="0">
                <a:sym typeface="Symbol" pitchFamily="18" charset="2"/>
              </a:rPr>
            </a:br>
            <a:r>
              <a:rPr lang="en-US" b="1" smtClean="0">
                <a:sym typeface="Symbol" pitchFamily="18" charset="2"/>
              </a:rPr>
              <a:t>may convert</a:t>
            </a:r>
            <a:br>
              <a:rPr lang="en-US" b="1" smtClean="0">
                <a:sym typeface="Symbol" pitchFamily="18" charset="2"/>
              </a:rPr>
            </a:br>
            <a:r>
              <a:rPr lang="en-US" smtClean="0">
                <a:sym typeface="Symbol" pitchFamily="18" charset="2"/>
              </a:rPr>
              <a:t>into </a:t>
            </a:r>
            <a:r>
              <a:rPr lang="en-US" smtClean="0"/>
              <a:t>light energy</a:t>
            </a:r>
          </a:p>
        </p:txBody>
      </p:sp>
      <p:pic>
        <p:nvPicPr>
          <p:cNvPr id="14343" name="Picture 7" descr="D:\Teaching\2008 Computer Graphics\Airbornelaserturret.jpg"/>
          <p:cNvPicPr>
            <a:picLocks noChangeAspect="1" noChangeArrowheads="1"/>
          </p:cNvPicPr>
          <p:nvPr/>
        </p:nvPicPr>
        <p:blipFill>
          <a:blip r:embed="rId3">
            <a:extLst>
              <a:ext uri="{28A0092B-C50C-407E-A947-70E740481C1C}">
                <a14:useLocalDpi xmlns:a14="http://schemas.microsoft.com/office/drawing/2010/main" val="0"/>
              </a:ext>
            </a:extLst>
          </a:blip>
          <a:srcRect b="48000"/>
          <a:stretch>
            <a:fillRect/>
          </a:stretch>
        </p:blipFill>
        <p:spPr bwMode="auto">
          <a:xfrm>
            <a:off x="4343400" y="3252788"/>
            <a:ext cx="1657350" cy="1303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47" name="Picture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4000" y="3200400"/>
            <a:ext cx="2338388" cy="312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41" name="Picture 5" descr="D:\Teaching\2008 Computer Graphics\LEDFlashlight.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07706" y="3252788"/>
            <a:ext cx="3990975" cy="311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3079185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14339">
                                            <p:txEl>
                                              <p:pRg st="4" end="4"/>
                                            </p:txEl>
                                          </p:spTgt>
                                        </p:tgtEl>
                                        <p:attrNameLst>
                                          <p:attrName>style.visibility</p:attrName>
                                        </p:attrNameLst>
                                      </p:cBhvr>
                                      <p:to>
                                        <p:strVal val="visible"/>
                                      </p:to>
                                    </p:set>
                                    <p:animEffect transition="in" filter="fade">
                                      <p:cBhvr>
                                        <p:cTn id="7" dur="500"/>
                                        <p:tgtEl>
                                          <p:spTgt spid="14339">
                                            <p:txEl>
                                              <p:pRg st="4" end="4"/>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4343"/>
                                        </p:tgtEl>
                                        <p:attrNameLst>
                                          <p:attrName>style.visibility</p:attrName>
                                        </p:attrNameLst>
                                      </p:cBhvr>
                                      <p:to>
                                        <p:strVal val="visible"/>
                                      </p:to>
                                    </p:set>
                                    <p:animEffect transition="in" filter="fade">
                                      <p:cBhvr>
                                        <p:cTn id="10" dur="500"/>
                                        <p:tgtEl>
                                          <p:spTgt spid="14343"/>
                                        </p:tgtEl>
                                      </p:cBhvr>
                                    </p:animEffect>
                                  </p:childTnLst>
                                </p:cTn>
                              </p:par>
                              <p:par>
                                <p:cTn id="11" presetID="10" presetClass="entr" presetSubtype="0" fill="hold" nodeType="withEffect">
                                  <p:stCondLst>
                                    <p:cond delay="0"/>
                                  </p:stCondLst>
                                  <p:childTnLst>
                                    <p:set>
                                      <p:cBhvr>
                                        <p:cTn id="12" dur="1" fill="hold">
                                          <p:stCondLst>
                                            <p:cond delay="0"/>
                                          </p:stCondLst>
                                        </p:cTn>
                                        <p:tgtEl>
                                          <p:spTgt spid="14342"/>
                                        </p:tgtEl>
                                        <p:attrNameLst>
                                          <p:attrName>style.visibility</p:attrName>
                                        </p:attrNameLst>
                                      </p:cBhvr>
                                      <p:to>
                                        <p:strVal val="visible"/>
                                      </p:to>
                                    </p:set>
                                    <p:animEffect transition="in" filter="fade">
                                      <p:cBhvr>
                                        <p:cTn id="13" dur="500"/>
                                        <p:tgtEl>
                                          <p:spTgt spid="14342"/>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10" presetClass="exit" presetSubtype="0" fill="hold" nodeType="clickEffect">
                                  <p:stCondLst>
                                    <p:cond delay="0"/>
                                  </p:stCondLst>
                                  <p:childTnLst>
                                    <p:animEffect transition="out" filter="fade">
                                      <p:cBhvr>
                                        <p:cTn id="17" dur="500"/>
                                        <p:tgtEl>
                                          <p:spTgt spid="14343"/>
                                        </p:tgtEl>
                                      </p:cBhvr>
                                    </p:animEffect>
                                    <p:set>
                                      <p:cBhvr>
                                        <p:cTn id="18" dur="1" fill="hold">
                                          <p:stCondLst>
                                            <p:cond delay="499"/>
                                          </p:stCondLst>
                                        </p:cTn>
                                        <p:tgtEl>
                                          <p:spTgt spid="14343"/>
                                        </p:tgtEl>
                                        <p:attrNameLst>
                                          <p:attrName>style.visibility</p:attrName>
                                        </p:attrNameLst>
                                      </p:cBhvr>
                                      <p:to>
                                        <p:strVal val="hidden"/>
                                      </p:to>
                                    </p:set>
                                  </p:childTnLst>
                                </p:cTn>
                              </p:par>
                              <p:par>
                                <p:cTn id="19" presetID="10" presetClass="exit" presetSubtype="0" fill="hold" nodeType="withEffect">
                                  <p:stCondLst>
                                    <p:cond delay="0"/>
                                  </p:stCondLst>
                                  <p:childTnLst>
                                    <p:animEffect transition="out" filter="fade">
                                      <p:cBhvr>
                                        <p:cTn id="20" dur="500"/>
                                        <p:tgtEl>
                                          <p:spTgt spid="14342"/>
                                        </p:tgtEl>
                                      </p:cBhvr>
                                    </p:animEffect>
                                    <p:set>
                                      <p:cBhvr>
                                        <p:cTn id="21" dur="1" fill="hold">
                                          <p:stCondLst>
                                            <p:cond delay="499"/>
                                          </p:stCondLst>
                                        </p:cTn>
                                        <p:tgtEl>
                                          <p:spTgt spid="14342"/>
                                        </p:tgtEl>
                                        <p:attrNameLst>
                                          <p:attrName>style.visibility</p:attrName>
                                        </p:attrNameLst>
                                      </p:cBhvr>
                                      <p:to>
                                        <p:strVal val="hidden"/>
                                      </p:to>
                                    </p:set>
                                  </p:childTnLst>
                                </p:cTn>
                              </p:par>
                              <p:par>
                                <p:cTn id="22" presetID="10" presetClass="entr" presetSubtype="0" fill="hold" nodeType="withEffect">
                                  <p:stCondLst>
                                    <p:cond delay="0"/>
                                  </p:stCondLst>
                                  <p:childTnLst>
                                    <p:set>
                                      <p:cBhvr>
                                        <p:cTn id="23" dur="1" fill="hold">
                                          <p:stCondLst>
                                            <p:cond delay="0"/>
                                          </p:stCondLst>
                                        </p:cTn>
                                        <p:tgtEl>
                                          <p:spTgt spid="14347"/>
                                        </p:tgtEl>
                                        <p:attrNameLst>
                                          <p:attrName>style.visibility</p:attrName>
                                        </p:attrNameLst>
                                      </p:cBhvr>
                                      <p:to>
                                        <p:strVal val="visible"/>
                                      </p:to>
                                    </p:set>
                                    <p:animEffect transition="in" filter="fade">
                                      <p:cBhvr>
                                        <p:cTn id="24" dur="500"/>
                                        <p:tgtEl>
                                          <p:spTgt spid="14347"/>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10" presetClass="entr" presetSubtype="0" fill="hold" nodeType="clickEffect">
                                  <p:stCondLst>
                                    <p:cond delay="0"/>
                                  </p:stCondLst>
                                  <p:childTnLst>
                                    <p:set>
                                      <p:cBhvr>
                                        <p:cTn id="28" dur="1" fill="hold">
                                          <p:stCondLst>
                                            <p:cond delay="0"/>
                                          </p:stCondLst>
                                        </p:cTn>
                                        <p:tgtEl>
                                          <p:spTgt spid="14339">
                                            <p:txEl>
                                              <p:pRg st="5" end="5"/>
                                            </p:txEl>
                                          </p:spTgt>
                                        </p:tgtEl>
                                        <p:attrNameLst>
                                          <p:attrName>style.visibility</p:attrName>
                                        </p:attrNameLst>
                                      </p:cBhvr>
                                      <p:to>
                                        <p:strVal val="visible"/>
                                      </p:to>
                                    </p:set>
                                    <p:animEffect transition="in" filter="fade">
                                      <p:cBhvr>
                                        <p:cTn id="29" dur="500"/>
                                        <p:tgtEl>
                                          <p:spTgt spid="14339">
                                            <p:txEl>
                                              <p:pRg st="5" end="5"/>
                                            </p:txEl>
                                          </p:spTgt>
                                        </p:tgtEl>
                                      </p:cBhvr>
                                    </p:animEffect>
                                  </p:childTnLst>
                                </p:cTn>
                              </p:par>
                              <p:par>
                                <p:cTn id="30" presetID="10" presetClass="exit" presetSubtype="0" fill="hold" nodeType="withEffect">
                                  <p:stCondLst>
                                    <p:cond delay="0"/>
                                  </p:stCondLst>
                                  <p:childTnLst>
                                    <p:animEffect transition="out" filter="fade">
                                      <p:cBhvr>
                                        <p:cTn id="31" dur="500"/>
                                        <p:tgtEl>
                                          <p:spTgt spid="14347"/>
                                        </p:tgtEl>
                                      </p:cBhvr>
                                    </p:animEffect>
                                    <p:set>
                                      <p:cBhvr>
                                        <p:cTn id="32" dur="1" fill="hold">
                                          <p:stCondLst>
                                            <p:cond delay="499"/>
                                          </p:stCondLst>
                                        </p:cTn>
                                        <p:tgtEl>
                                          <p:spTgt spid="14347"/>
                                        </p:tgtEl>
                                        <p:attrNameLst>
                                          <p:attrName>style.visibility</p:attrName>
                                        </p:attrNameLst>
                                      </p:cBhvr>
                                      <p:to>
                                        <p:strVal val="hidden"/>
                                      </p:to>
                                    </p:set>
                                  </p:childTnLst>
                                </p:cTn>
                              </p:par>
                              <p:par>
                                <p:cTn id="33" presetID="10" presetClass="entr" presetSubtype="0" fill="hold" nodeType="withEffect">
                                  <p:stCondLst>
                                    <p:cond delay="0"/>
                                  </p:stCondLst>
                                  <p:childTnLst>
                                    <p:set>
                                      <p:cBhvr>
                                        <p:cTn id="34" dur="1" fill="hold">
                                          <p:stCondLst>
                                            <p:cond delay="0"/>
                                          </p:stCondLst>
                                        </p:cTn>
                                        <p:tgtEl>
                                          <p:spTgt spid="14341"/>
                                        </p:tgtEl>
                                        <p:attrNameLst>
                                          <p:attrName>style.visibility</p:attrName>
                                        </p:attrNameLst>
                                      </p:cBhvr>
                                      <p:to>
                                        <p:strVal val="visible"/>
                                      </p:to>
                                    </p:set>
                                    <p:animEffect transition="in" filter="fade">
                                      <p:cBhvr>
                                        <p:cTn id="35" dur="500"/>
                                        <p:tgtEl>
                                          <p:spTgt spid="143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6" name="Rectangle 2"/>
          <p:cNvSpPr>
            <a:spLocks noGrp="1" noChangeArrowheads="1"/>
          </p:cNvSpPr>
          <p:nvPr>
            <p:ph type="title"/>
          </p:nvPr>
        </p:nvSpPr>
        <p:spPr/>
        <p:txBody>
          <a:bodyPr/>
          <a:lstStyle/>
          <a:p>
            <a:r>
              <a:rPr lang="en-US" smtClean="0"/>
              <a:t>Computing Intersections</a:t>
            </a:r>
          </a:p>
        </p:txBody>
      </p:sp>
      <p:sp>
        <p:nvSpPr>
          <p:cNvPr id="33797" name="Rectangle 3"/>
          <p:cNvSpPr>
            <a:spLocks noGrp="1" noChangeArrowheads="1"/>
          </p:cNvSpPr>
          <p:nvPr>
            <p:ph type="body" idx="1"/>
          </p:nvPr>
        </p:nvSpPr>
        <p:spPr/>
        <p:txBody>
          <a:bodyPr/>
          <a:lstStyle/>
          <a:p>
            <a:r>
              <a:rPr lang="en-US" smtClean="0"/>
              <a:t>Implicit Objects</a:t>
            </a:r>
          </a:p>
          <a:p>
            <a:pPr lvl="1"/>
            <a:r>
              <a:rPr lang="en-US" smtClean="0"/>
              <a:t>Quadrics</a:t>
            </a:r>
          </a:p>
          <a:p>
            <a:r>
              <a:rPr lang="en-US" smtClean="0"/>
              <a:t>Planes</a:t>
            </a:r>
          </a:p>
          <a:p>
            <a:r>
              <a:rPr lang="en-US" smtClean="0"/>
              <a:t>Polyhedra</a:t>
            </a:r>
          </a:p>
          <a:p>
            <a:r>
              <a:rPr lang="en-US" smtClean="0"/>
              <a:t>Parametric Surfaces</a:t>
            </a:r>
          </a:p>
        </p:txBody>
      </p:sp>
    </p:spTree>
    <p:extLst>
      <p:ext uri="{BB962C8B-B14F-4D97-AF65-F5344CB8AC3E}">
        <p14:creationId xmlns:p14="http://schemas.microsoft.com/office/powerpoint/2010/main" val="297217228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20" name="Rectangle 2"/>
          <p:cNvSpPr>
            <a:spLocks noGrp="1" noChangeArrowheads="1"/>
          </p:cNvSpPr>
          <p:nvPr>
            <p:ph type="title"/>
          </p:nvPr>
        </p:nvSpPr>
        <p:spPr/>
        <p:txBody>
          <a:bodyPr/>
          <a:lstStyle/>
          <a:p>
            <a:r>
              <a:rPr lang="en-US" smtClean="0"/>
              <a:t>	Implicit Surfaces</a:t>
            </a:r>
          </a:p>
        </p:txBody>
      </p:sp>
      <p:sp>
        <p:nvSpPr>
          <p:cNvPr id="34821" name="Rectangle 3"/>
          <p:cNvSpPr>
            <a:spLocks noGrp="1" noChangeArrowheads="1"/>
          </p:cNvSpPr>
          <p:nvPr>
            <p:ph type="body" idx="1"/>
          </p:nvPr>
        </p:nvSpPr>
        <p:spPr/>
        <p:txBody>
          <a:bodyPr/>
          <a:lstStyle/>
          <a:p>
            <a:pPr>
              <a:buFontTx/>
              <a:buNone/>
            </a:pPr>
            <a:r>
              <a:rPr lang="en-US" smtClean="0"/>
              <a:t>Ray from</a:t>
            </a:r>
            <a:r>
              <a:rPr lang="en-US" smtClean="0">
                <a:latin typeface="Times New Roman" charset="0"/>
              </a:rPr>
              <a:t> </a:t>
            </a:r>
            <a:r>
              <a:rPr lang="en-US" b="1" smtClean="0">
                <a:latin typeface="Times New Roman" charset="0"/>
              </a:rPr>
              <a:t>p</a:t>
            </a:r>
            <a:r>
              <a:rPr lang="en-US" baseline="-25000" smtClean="0">
                <a:latin typeface="Times New Roman" charset="0"/>
              </a:rPr>
              <a:t>0</a:t>
            </a:r>
            <a:r>
              <a:rPr lang="en-US" smtClean="0">
                <a:latin typeface="Times New Roman" charset="0"/>
              </a:rPr>
              <a:t> </a:t>
            </a:r>
            <a:r>
              <a:rPr lang="en-US" smtClean="0"/>
              <a:t>in direction</a:t>
            </a:r>
            <a:r>
              <a:rPr lang="en-US" smtClean="0">
                <a:latin typeface="Times New Roman" charset="0"/>
              </a:rPr>
              <a:t> </a:t>
            </a:r>
            <a:r>
              <a:rPr lang="en-US" b="1" smtClean="0">
                <a:latin typeface="Times New Roman" charset="0"/>
              </a:rPr>
              <a:t>d</a:t>
            </a:r>
          </a:p>
          <a:p>
            <a:pPr>
              <a:buFontTx/>
              <a:buNone/>
            </a:pPr>
            <a:r>
              <a:rPr lang="en-US" b="1" smtClean="0">
                <a:latin typeface="Times New Roman" charset="0"/>
              </a:rPr>
              <a:t>			 p</a:t>
            </a:r>
            <a:r>
              <a:rPr lang="en-US" smtClean="0">
                <a:latin typeface="Times New Roman" charset="0"/>
              </a:rPr>
              <a:t>(t) =</a:t>
            </a:r>
            <a:r>
              <a:rPr lang="en-US" b="1" smtClean="0">
                <a:latin typeface="Times New Roman" charset="0"/>
              </a:rPr>
              <a:t> p</a:t>
            </a:r>
            <a:r>
              <a:rPr lang="en-US" baseline="-25000" smtClean="0">
                <a:latin typeface="Times New Roman" charset="0"/>
              </a:rPr>
              <a:t>0</a:t>
            </a:r>
            <a:r>
              <a:rPr lang="en-US" smtClean="0">
                <a:latin typeface="Times New Roman" charset="0"/>
              </a:rPr>
              <a:t> +t </a:t>
            </a:r>
            <a:r>
              <a:rPr lang="en-US" b="1" smtClean="0">
                <a:latin typeface="Times New Roman" charset="0"/>
              </a:rPr>
              <a:t>d</a:t>
            </a:r>
          </a:p>
          <a:p>
            <a:pPr>
              <a:buFontTx/>
              <a:buNone/>
            </a:pPr>
            <a:r>
              <a:rPr lang="en-US" smtClean="0"/>
              <a:t>General implicit surface</a:t>
            </a:r>
          </a:p>
          <a:p>
            <a:pPr>
              <a:buFontTx/>
              <a:buNone/>
            </a:pPr>
            <a:r>
              <a:rPr lang="en-US" smtClean="0"/>
              <a:t>			</a:t>
            </a:r>
            <a:r>
              <a:rPr lang="en-US" smtClean="0">
                <a:latin typeface="Times New Roman" charset="0"/>
              </a:rPr>
              <a:t>f(</a:t>
            </a:r>
            <a:r>
              <a:rPr lang="en-US" b="1" smtClean="0">
                <a:latin typeface="Times New Roman" charset="0"/>
              </a:rPr>
              <a:t>p</a:t>
            </a:r>
            <a:r>
              <a:rPr lang="en-US" smtClean="0">
                <a:latin typeface="Times New Roman" charset="0"/>
              </a:rPr>
              <a:t>) = 0</a:t>
            </a:r>
          </a:p>
          <a:p>
            <a:pPr>
              <a:buFontTx/>
              <a:buNone/>
            </a:pPr>
            <a:r>
              <a:rPr lang="en-US" smtClean="0"/>
              <a:t>Solve scalar equation</a:t>
            </a:r>
          </a:p>
          <a:p>
            <a:pPr>
              <a:buFontTx/>
              <a:buNone/>
            </a:pPr>
            <a:r>
              <a:rPr lang="en-US" smtClean="0"/>
              <a:t>			 </a:t>
            </a:r>
            <a:r>
              <a:rPr lang="en-US" smtClean="0">
                <a:latin typeface="Times New Roman" charset="0"/>
              </a:rPr>
              <a:t>f(</a:t>
            </a:r>
            <a:r>
              <a:rPr lang="en-US" b="1" smtClean="0">
                <a:latin typeface="Times New Roman" charset="0"/>
              </a:rPr>
              <a:t>p</a:t>
            </a:r>
            <a:r>
              <a:rPr lang="en-US" smtClean="0">
                <a:latin typeface="Times New Roman" charset="0"/>
              </a:rPr>
              <a:t>(t)) = 0</a:t>
            </a:r>
            <a:endParaRPr lang="en-US" smtClean="0"/>
          </a:p>
          <a:p>
            <a:pPr>
              <a:buFontTx/>
              <a:buNone/>
            </a:pPr>
            <a:r>
              <a:rPr lang="en-US" smtClean="0"/>
              <a:t>General case requires numerical methods</a:t>
            </a:r>
          </a:p>
        </p:txBody>
      </p:sp>
    </p:spTree>
    <p:extLst>
      <p:ext uri="{BB962C8B-B14F-4D97-AF65-F5344CB8AC3E}">
        <p14:creationId xmlns:p14="http://schemas.microsoft.com/office/powerpoint/2010/main" val="89032561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4" name="Rectangle 2"/>
          <p:cNvSpPr>
            <a:spLocks noGrp="1" noChangeArrowheads="1"/>
          </p:cNvSpPr>
          <p:nvPr>
            <p:ph type="title"/>
          </p:nvPr>
        </p:nvSpPr>
        <p:spPr/>
        <p:txBody>
          <a:bodyPr/>
          <a:lstStyle/>
          <a:p>
            <a:r>
              <a:rPr lang="en-US" smtClean="0"/>
              <a:t>Quadrics</a:t>
            </a:r>
          </a:p>
        </p:txBody>
      </p:sp>
      <p:sp>
        <p:nvSpPr>
          <p:cNvPr id="35845" name="Rectangle 3"/>
          <p:cNvSpPr>
            <a:spLocks noGrp="1" noChangeArrowheads="1"/>
          </p:cNvSpPr>
          <p:nvPr>
            <p:ph type="body" idx="1"/>
          </p:nvPr>
        </p:nvSpPr>
        <p:spPr/>
        <p:txBody>
          <a:bodyPr/>
          <a:lstStyle/>
          <a:p>
            <a:pPr>
              <a:buFontTx/>
              <a:buNone/>
            </a:pPr>
            <a:r>
              <a:rPr lang="en-US" smtClean="0"/>
              <a:t>General quadric can be written as</a:t>
            </a:r>
          </a:p>
          <a:p>
            <a:pPr lvl="1">
              <a:buFontTx/>
              <a:buNone/>
            </a:pPr>
            <a:r>
              <a:rPr lang="en-US" sz="3400" b="1" smtClean="0">
                <a:latin typeface="Times New Roman" charset="0"/>
              </a:rPr>
              <a:t>p</a:t>
            </a:r>
            <a:r>
              <a:rPr lang="en-US" sz="3400" baseline="30000" smtClean="0">
                <a:latin typeface="Times New Roman" charset="0"/>
              </a:rPr>
              <a:t>T</a:t>
            </a:r>
            <a:r>
              <a:rPr lang="en-US" sz="3400" b="1" smtClean="0">
                <a:latin typeface="Times New Roman" charset="0"/>
              </a:rPr>
              <a:t>Ap</a:t>
            </a:r>
            <a:r>
              <a:rPr lang="en-US" sz="3400" smtClean="0">
                <a:latin typeface="Times New Roman" charset="0"/>
              </a:rPr>
              <a:t> + b</a:t>
            </a:r>
            <a:r>
              <a:rPr lang="en-US" sz="3400" baseline="30000" smtClean="0">
                <a:latin typeface="Times New Roman" charset="0"/>
              </a:rPr>
              <a:t>T</a:t>
            </a:r>
            <a:r>
              <a:rPr lang="en-US" sz="3400" b="1" smtClean="0">
                <a:latin typeface="Times New Roman" charset="0"/>
              </a:rPr>
              <a:t>p</a:t>
            </a:r>
            <a:r>
              <a:rPr lang="en-US" sz="3400" smtClean="0">
                <a:latin typeface="Times New Roman" charset="0"/>
              </a:rPr>
              <a:t> +c = 0</a:t>
            </a:r>
          </a:p>
          <a:p>
            <a:pPr>
              <a:buFontTx/>
              <a:buNone/>
            </a:pPr>
            <a:r>
              <a:rPr lang="en-US" sz="3900" smtClean="0">
                <a:latin typeface="Times New Roman" charset="0"/>
              </a:rPr>
              <a:t>	</a:t>
            </a:r>
            <a:r>
              <a:rPr lang="en-US" smtClean="0"/>
              <a:t>Substitute equation of ray</a:t>
            </a:r>
          </a:p>
          <a:p>
            <a:pPr>
              <a:buFontTx/>
              <a:buNone/>
            </a:pPr>
            <a:r>
              <a:rPr lang="en-US" sz="3900" smtClean="0">
                <a:latin typeface="Times New Roman" charset="0"/>
              </a:rPr>
              <a:t>  </a:t>
            </a:r>
            <a:r>
              <a:rPr lang="en-US" b="1" smtClean="0">
                <a:latin typeface="Times New Roman" charset="0"/>
              </a:rPr>
              <a:t>p</a:t>
            </a:r>
            <a:r>
              <a:rPr lang="en-US" smtClean="0">
                <a:latin typeface="Times New Roman" charset="0"/>
              </a:rPr>
              <a:t>(t) =</a:t>
            </a:r>
            <a:r>
              <a:rPr lang="en-US" b="1" smtClean="0">
                <a:latin typeface="Times New Roman" charset="0"/>
              </a:rPr>
              <a:t> p</a:t>
            </a:r>
            <a:r>
              <a:rPr lang="en-US" baseline="-25000" smtClean="0">
                <a:latin typeface="Times New Roman" charset="0"/>
              </a:rPr>
              <a:t>0</a:t>
            </a:r>
            <a:r>
              <a:rPr lang="en-US" smtClean="0">
                <a:latin typeface="Times New Roman" charset="0"/>
              </a:rPr>
              <a:t> +t </a:t>
            </a:r>
            <a:r>
              <a:rPr lang="en-US" b="1" smtClean="0">
                <a:latin typeface="Times New Roman" charset="0"/>
              </a:rPr>
              <a:t>d</a:t>
            </a:r>
          </a:p>
          <a:p>
            <a:pPr>
              <a:buFontTx/>
              <a:buNone/>
            </a:pPr>
            <a:r>
              <a:rPr lang="en-US" smtClean="0"/>
              <a:t>to get quadratic equation</a:t>
            </a:r>
          </a:p>
        </p:txBody>
      </p:sp>
    </p:spTree>
    <p:extLst>
      <p:ext uri="{BB962C8B-B14F-4D97-AF65-F5344CB8AC3E}">
        <p14:creationId xmlns:p14="http://schemas.microsoft.com/office/powerpoint/2010/main" val="34355911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8" name="Rectangle 2"/>
          <p:cNvSpPr>
            <a:spLocks noGrp="1" noChangeArrowheads="1"/>
          </p:cNvSpPr>
          <p:nvPr>
            <p:ph type="title"/>
          </p:nvPr>
        </p:nvSpPr>
        <p:spPr/>
        <p:txBody>
          <a:bodyPr/>
          <a:lstStyle/>
          <a:p>
            <a:r>
              <a:rPr lang="en-US" smtClean="0"/>
              <a:t>Sphere</a:t>
            </a:r>
          </a:p>
        </p:txBody>
      </p:sp>
      <p:sp>
        <p:nvSpPr>
          <p:cNvPr id="36869" name="Rectangle 3"/>
          <p:cNvSpPr>
            <a:spLocks noGrp="1" noChangeArrowheads="1"/>
          </p:cNvSpPr>
          <p:nvPr>
            <p:ph type="body" idx="1"/>
          </p:nvPr>
        </p:nvSpPr>
        <p:spPr/>
        <p:txBody>
          <a:bodyPr/>
          <a:lstStyle/>
          <a:p>
            <a:pPr>
              <a:buFontTx/>
              <a:buNone/>
            </a:pPr>
            <a:r>
              <a:rPr lang="en-US" smtClean="0">
                <a:latin typeface="Times New Roman" charset="0"/>
              </a:rPr>
              <a:t>(</a:t>
            </a:r>
            <a:r>
              <a:rPr lang="en-US" b="1" smtClean="0">
                <a:latin typeface="Times New Roman" charset="0"/>
              </a:rPr>
              <a:t>p</a:t>
            </a:r>
            <a:r>
              <a:rPr lang="en-US" smtClean="0">
                <a:latin typeface="Times New Roman" charset="0"/>
              </a:rPr>
              <a:t> – </a:t>
            </a:r>
            <a:r>
              <a:rPr lang="en-US" b="1" smtClean="0">
                <a:latin typeface="Times New Roman" charset="0"/>
              </a:rPr>
              <a:t>p</a:t>
            </a:r>
            <a:r>
              <a:rPr lang="en-US" baseline="-25000" smtClean="0">
                <a:latin typeface="Times New Roman" charset="0"/>
              </a:rPr>
              <a:t>c</a:t>
            </a:r>
            <a:r>
              <a:rPr lang="en-US" smtClean="0">
                <a:latin typeface="Times New Roman" charset="0"/>
              </a:rPr>
              <a:t>) </a:t>
            </a:r>
            <a:r>
              <a:rPr lang="en-US" smtClean="0">
                <a:latin typeface="Times New Roman" charset="0"/>
                <a:cs typeface="Times New Roman" charset="0"/>
              </a:rPr>
              <a:t>• </a:t>
            </a:r>
            <a:r>
              <a:rPr lang="en-US" smtClean="0">
                <a:latin typeface="Times New Roman" charset="0"/>
              </a:rPr>
              <a:t>(</a:t>
            </a:r>
            <a:r>
              <a:rPr lang="en-US" b="1" smtClean="0">
                <a:latin typeface="Times New Roman" charset="0"/>
              </a:rPr>
              <a:t>p</a:t>
            </a:r>
            <a:r>
              <a:rPr lang="en-US" smtClean="0">
                <a:latin typeface="Times New Roman" charset="0"/>
              </a:rPr>
              <a:t> – </a:t>
            </a:r>
            <a:r>
              <a:rPr lang="en-US" b="1" smtClean="0">
                <a:latin typeface="Times New Roman" charset="0"/>
              </a:rPr>
              <a:t>p</a:t>
            </a:r>
            <a:r>
              <a:rPr lang="en-US" baseline="-25000" smtClean="0">
                <a:latin typeface="Times New Roman" charset="0"/>
              </a:rPr>
              <a:t>c</a:t>
            </a:r>
            <a:r>
              <a:rPr lang="en-US" smtClean="0">
                <a:latin typeface="Times New Roman" charset="0"/>
              </a:rPr>
              <a:t>) – r</a:t>
            </a:r>
            <a:r>
              <a:rPr lang="en-US" baseline="30000" smtClean="0">
                <a:latin typeface="Times New Roman" charset="0"/>
              </a:rPr>
              <a:t>2</a:t>
            </a:r>
            <a:r>
              <a:rPr lang="en-US" smtClean="0">
                <a:latin typeface="Times New Roman" charset="0"/>
              </a:rPr>
              <a:t> = 0</a:t>
            </a:r>
          </a:p>
          <a:p>
            <a:pPr>
              <a:buFontTx/>
              <a:buNone/>
            </a:pPr>
            <a:endParaRPr lang="en-US" smtClean="0">
              <a:latin typeface="Times New Roman" charset="0"/>
            </a:endParaRPr>
          </a:p>
          <a:p>
            <a:pPr>
              <a:buFontTx/>
              <a:buNone/>
            </a:pPr>
            <a:r>
              <a:rPr lang="en-US" b="1" smtClean="0">
                <a:latin typeface="Times New Roman" charset="0"/>
              </a:rPr>
              <a:t>p</a:t>
            </a:r>
            <a:r>
              <a:rPr lang="en-US" smtClean="0">
                <a:latin typeface="Times New Roman" charset="0"/>
              </a:rPr>
              <a:t>(t) =</a:t>
            </a:r>
            <a:r>
              <a:rPr lang="en-US" b="1" smtClean="0">
                <a:latin typeface="Times New Roman" charset="0"/>
              </a:rPr>
              <a:t> p</a:t>
            </a:r>
            <a:r>
              <a:rPr lang="en-US" baseline="-25000" smtClean="0">
                <a:latin typeface="Times New Roman" charset="0"/>
              </a:rPr>
              <a:t>0</a:t>
            </a:r>
            <a:r>
              <a:rPr lang="en-US" smtClean="0">
                <a:latin typeface="Times New Roman" charset="0"/>
              </a:rPr>
              <a:t> +t </a:t>
            </a:r>
            <a:r>
              <a:rPr lang="en-US" b="1" smtClean="0">
                <a:latin typeface="Times New Roman" charset="0"/>
              </a:rPr>
              <a:t>d</a:t>
            </a:r>
          </a:p>
          <a:p>
            <a:pPr>
              <a:buFontTx/>
              <a:buNone/>
            </a:pPr>
            <a:endParaRPr lang="en-US" b="1" smtClean="0">
              <a:latin typeface="Times New Roman" charset="0"/>
            </a:endParaRPr>
          </a:p>
          <a:p>
            <a:pPr>
              <a:buFontTx/>
              <a:buNone/>
            </a:pPr>
            <a:r>
              <a:rPr lang="en-US" b="1" smtClean="0">
                <a:latin typeface="Times New Roman" charset="0"/>
              </a:rPr>
              <a:t>p</a:t>
            </a:r>
            <a:r>
              <a:rPr lang="en-US" baseline="-25000" smtClean="0">
                <a:latin typeface="Times New Roman" charset="0"/>
              </a:rPr>
              <a:t>0</a:t>
            </a:r>
            <a:r>
              <a:rPr lang="en-US" smtClean="0">
                <a:latin typeface="Times New Roman" charset="0"/>
              </a:rPr>
              <a:t> </a:t>
            </a:r>
            <a:r>
              <a:rPr lang="en-US" smtClean="0">
                <a:latin typeface="Times New Roman" charset="0"/>
                <a:cs typeface="Times New Roman" charset="0"/>
              </a:rPr>
              <a:t>• </a:t>
            </a:r>
            <a:r>
              <a:rPr lang="en-US" b="1" smtClean="0">
                <a:latin typeface="Times New Roman" charset="0"/>
              </a:rPr>
              <a:t>p</a:t>
            </a:r>
            <a:r>
              <a:rPr lang="en-US" baseline="-25000" smtClean="0">
                <a:latin typeface="Times New Roman" charset="0"/>
              </a:rPr>
              <a:t>0</a:t>
            </a:r>
            <a:r>
              <a:rPr lang="en-US" smtClean="0">
                <a:latin typeface="Times New Roman" charset="0"/>
              </a:rPr>
              <a:t> t</a:t>
            </a:r>
            <a:r>
              <a:rPr lang="en-US" baseline="30000" smtClean="0">
                <a:latin typeface="Times New Roman" charset="0"/>
              </a:rPr>
              <a:t>2</a:t>
            </a:r>
            <a:r>
              <a:rPr lang="en-US" smtClean="0">
                <a:latin typeface="Times New Roman" charset="0"/>
              </a:rPr>
              <a:t>+ 2 </a:t>
            </a:r>
            <a:r>
              <a:rPr lang="en-US" b="1" smtClean="0">
                <a:latin typeface="Times New Roman" charset="0"/>
              </a:rPr>
              <a:t>p</a:t>
            </a:r>
            <a:r>
              <a:rPr lang="en-US" baseline="-25000" smtClean="0">
                <a:latin typeface="Times New Roman" charset="0"/>
              </a:rPr>
              <a:t>0</a:t>
            </a:r>
            <a:r>
              <a:rPr lang="en-US" smtClean="0">
                <a:latin typeface="Times New Roman" charset="0"/>
              </a:rPr>
              <a:t> </a:t>
            </a:r>
            <a:r>
              <a:rPr lang="en-US" smtClean="0">
                <a:latin typeface="Times New Roman" charset="0"/>
                <a:cs typeface="Times New Roman" charset="0"/>
              </a:rPr>
              <a:t>• </a:t>
            </a:r>
            <a:r>
              <a:rPr lang="en-US" smtClean="0">
                <a:latin typeface="Times New Roman" charset="0"/>
              </a:rPr>
              <a:t>(</a:t>
            </a:r>
            <a:r>
              <a:rPr lang="en-US" b="1" smtClean="0">
                <a:latin typeface="Times New Roman" charset="0"/>
              </a:rPr>
              <a:t>d</a:t>
            </a:r>
            <a:r>
              <a:rPr lang="en-US" smtClean="0">
                <a:latin typeface="Times New Roman" charset="0"/>
              </a:rPr>
              <a:t> – </a:t>
            </a:r>
            <a:r>
              <a:rPr lang="en-US" b="1" smtClean="0">
                <a:latin typeface="Times New Roman" charset="0"/>
              </a:rPr>
              <a:t>p</a:t>
            </a:r>
            <a:r>
              <a:rPr lang="en-US" baseline="-25000" smtClean="0">
                <a:latin typeface="Times New Roman" charset="0"/>
              </a:rPr>
              <a:t>0</a:t>
            </a:r>
            <a:r>
              <a:rPr lang="en-US" smtClean="0">
                <a:latin typeface="Times New Roman" charset="0"/>
              </a:rPr>
              <a:t>) t + (</a:t>
            </a:r>
            <a:r>
              <a:rPr lang="en-US" b="1" smtClean="0">
                <a:latin typeface="Times New Roman" charset="0"/>
              </a:rPr>
              <a:t>d</a:t>
            </a:r>
            <a:r>
              <a:rPr lang="en-US" smtClean="0">
                <a:latin typeface="Times New Roman" charset="0"/>
              </a:rPr>
              <a:t> – </a:t>
            </a:r>
            <a:r>
              <a:rPr lang="en-US" b="1" smtClean="0">
                <a:latin typeface="Times New Roman" charset="0"/>
              </a:rPr>
              <a:t>p</a:t>
            </a:r>
            <a:r>
              <a:rPr lang="en-US" baseline="-25000" smtClean="0">
                <a:latin typeface="Times New Roman" charset="0"/>
              </a:rPr>
              <a:t>0</a:t>
            </a:r>
            <a:r>
              <a:rPr lang="en-US" smtClean="0">
                <a:latin typeface="Times New Roman" charset="0"/>
              </a:rPr>
              <a:t>) </a:t>
            </a:r>
            <a:r>
              <a:rPr lang="en-US" smtClean="0">
                <a:latin typeface="Times New Roman" charset="0"/>
                <a:cs typeface="Times New Roman" charset="0"/>
              </a:rPr>
              <a:t>• </a:t>
            </a:r>
            <a:r>
              <a:rPr lang="en-US" smtClean="0">
                <a:latin typeface="Times New Roman" charset="0"/>
              </a:rPr>
              <a:t>(</a:t>
            </a:r>
            <a:r>
              <a:rPr lang="en-US" b="1" smtClean="0">
                <a:latin typeface="Times New Roman" charset="0"/>
              </a:rPr>
              <a:t>d</a:t>
            </a:r>
            <a:r>
              <a:rPr lang="en-US" smtClean="0">
                <a:latin typeface="Times New Roman" charset="0"/>
              </a:rPr>
              <a:t> – </a:t>
            </a:r>
            <a:r>
              <a:rPr lang="en-US" b="1" smtClean="0">
                <a:latin typeface="Times New Roman" charset="0"/>
              </a:rPr>
              <a:t>p</a:t>
            </a:r>
            <a:r>
              <a:rPr lang="en-US" baseline="-25000" smtClean="0">
                <a:latin typeface="Times New Roman" charset="0"/>
              </a:rPr>
              <a:t>0</a:t>
            </a:r>
            <a:r>
              <a:rPr lang="en-US" smtClean="0">
                <a:latin typeface="Times New Roman" charset="0"/>
              </a:rPr>
              <a:t>) </a:t>
            </a:r>
          </a:p>
          <a:p>
            <a:pPr>
              <a:buFontTx/>
              <a:buNone/>
            </a:pPr>
            <a:r>
              <a:rPr lang="en-US" smtClean="0">
                <a:latin typeface="Times New Roman" charset="0"/>
              </a:rPr>
              <a:t>    – r</a:t>
            </a:r>
            <a:r>
              <a:rPr lang="en-US" baseline="30000" smtClean="0">
                <a:latin typeface="Times New Roman" charset="0"/>
              </a:rPr>
              <a:t>2</a:t>
            </a:r>
            <a:r>
              <a:rPr lang="en-US" smtClean="0">
                <a:latin typeface="Times New Roman" charset="0"/>
              </a:rPr>
              <a:t> = 0</a:t>
            </a:r>
            <a:endParaRPr lang="en-US" b="1" smtClean="0">
              <a:latin typeface="Times New Roman" charset="0"/>
            </a:endParaRPr>
          </a:p>
          <a:p>
            <a:pPr>
              <a:buFontTx/>
              <a:buNone/>
            </a:pPr>
            <a:endParaRPr lang="en-US" b="1" smtClean="0">
              <a:latin typeface="Times New Roman" charset="0"/>
            </a:endParaRPr>
          </a:p>
        </p:txBody>
      </p:sp>
    </p:spTree>
    <p:extLst>
      <p:ext uri="{BB962C8B-B14F-4D97-AF65-F5344CB8AC3E}">
        <p14:creationId xmlns:p14="http://schemas.microsoft.com/office/powerpoint/2010/main" val="14705954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2" name="Rectangle 2"/>
          <p:cNvSpPr>
            <a:spLocks noGrp="1" noChangeArrowheads="1"/>
          </p:cNvSpPr>
          <p:nvPr>
            <p:ph type="title"/>
          </p:nvPr>
        </p:nvSpPr>
        <p:spPr/>
        <p:txBody>
          <a:bodyPr/>
          <a:lstStyle/>
          <a:p>
            <a:r>
              <a:rPr lang="en-US" b="0" smtClean="0"/>
              <a:t>Planes</a:t>
            </a:r>
          </a:p>
        </p:txBody>
      </p:sp>
      <p:sp>
        <p:nvSpPr>
          <p:cNvPr id="37893" name="Rectangle 3"/>
          <p:cNvSpPr>
            <a:spLocks noGrp="1" noChangeArrowheads="1"/>
          </p:cNvSpPr>
          <p:nvPr>
            <p:ph type="body" idx="1"/>
          </p:nvPr>
        </p:nvSpPr>
        <p:spPr/>
        <p:txBody>
          <a:bodyPr/>
          <a:lstStyle/>
          <a:p>
            <a:pPr>
              <a:buFontTx/>
              <a:buNone/>
            </a:pPr>
            <a:r>
              <a:rPr lang="en-US" b="1" smtClean="0">
                <a:latin typeface="Times New Roman" charset="0"/>
              </a:rPr>
              <a:t>p</a:t>
            </a:r>
            <a:r>
              <a:rPr lang="en-US" smtClean="0">
                <a:latin typeface="Times New Roman" charset="0"/>
              </a:rPr>
              <a:t> </a:t>
            </a:r>
            <a:r>
              <a:rPr lang="en-US" smtClean="0">
                <a:latin typeface="Times New Roman" charset="0"/>
                <a:cs typeface="Times New Roman" charset="0"/>
              </a:rPr>
              <a:t>• </a:t>
            </a:r>
            <a:r>
              <a:rPr lang="en-US" b="1" smtClean="0">
                <a:latin typeface="Times New Roman" charset="0"/>
              </a:rPr>
              <a:t>n </a:t>
            </a:r>
            <a:r>
              <a:rPr lang="en-US" smtClean="0">
                <a:latin typeface="Times New Roman" charset="0"/>
              </a:rPr>
              <a:t>+ c = 0</a:t>
            </a:r>
            <a:endParaRPr lang="en-US" b="1" smtClean="0">
              <a:latin typeface="Times New Roman" charset="0"/>
            </a:endParaRPr>
          </a:p>
          <a:p>
            <a:pPr>
              <a:buFontTx/>
              <a:buNone/>
            </a:pPr>
            <a:endParaRPr lang="en-US" b="1" smtClean="0">
              <a:latin typeface="Times New Roman" charset="0"/>
            </a:endParaRPr>
          </a:p>
          <a:p>
            <a:pPr>
              <a:buFontTx/>
              <a:buNone/>
            </a:pPr>
            <a:r>
              <a:rPr lang="en-US" b="1" smtClean="0">
                <a:latin typeface="Times New Roman" charset="0"/>
              </a:rPr>
              <a:t>p</a:t>
            </a:r>
            <a:r>
              <a:rPr lang="en-US" smtClean="0">
                <a:latin typeface="Times New Roman" charset="0"/>
              </a:rPr>
              <a:t>(t) =</a:t>
            </a:r>
            <a:r>
              <a:rPr lang="en-US" b="1" smtClean="0">
                <a:latin typeface="Times New Roman" charset="0"/>
              </a:rPr>
              <a:t> p</a:t>
            </a:r>
            <a:r>
              <a:rPr lang="en-US" baseline="-25000" smtClean="0">
                <a:latin typeface="Times New Roman" charset="0"/>
              </a:rPr>
              <a:t>0</a:t>
            </a:r>
            <a:r>
              <a:rPr lang="en-US" smtClean="0">
                <a:latin typeface="Times New Roman" charset="0"/>
              </a:rPr>
              <a:t> +t </a:t>
            </a:r>
            <a:r>
              <a:rPr lang="en-US" b="1" smtClean="0">
                <a:latin typeface="Times New Roman" charset="0"/>
              </a:rPr>
              <a:t>d</a:t>
            </a:r>
          </a:p>
          <a:p>
            <a:pPr>
              <a:buFontTx/>
              <a:buNone/>
            </a:pPr>
            <a:endParaRPr lang="en-US" smtClean="0">
              <a:latin typeface="Times New Roman" charset="0"/>
            </a:endParaRPr>
          </a:p>
          <a:p>
            <a:pPr>
              <a:buFontTx/>
              <a:buNone/>
            </a:pPr>
            <a:r>
              <a:rPr lang="en-US" smtClean="0">
                <a:latin typeface="Times New Roman" charset="0"/>
              </a:rPr>
              <a:t>t = -(</a:t>
            </a:r>
            <a:r>
              <a:rPr lang="en-US" b="1" smtClean="0">
                <a:latin typeface="Times New Roman" charset="0"/>
              </a:rPr>
              <a:t>p</a:t>
            </a:r>
            <a:r>
              <a:rPr lang="en-US" baseline="-25000" smtClean="0">
                <a:latin typeface="Times New Roman" charset="0"/>
              </a:rPr>
              <a:t>0</a:t>
            </a:r>
            <a:r>
              <a:rPr lang="en-US" smtClean="0">
                <a:latin typeface="Times New Roman" charset="0"/>
              </a:rPr>
              <a:t> </a:t>
            </a:r>
            <a:r>
              <a:rPr lang="en-US" smtClean="0">
                <a:latin typeface="Times New Roman" charset="0"/>
                <a:cs typeface="Times New Roman" charset="0"/>
              </a:rPr>
              <a:t>• </a:t>
            </a:r>
            <a:r>
              <a:rPr lang="en-US" b="1" smtClean="0">
                <a:latin typeface="Times New Roman" charset="0"/>
              </a:rPr>
              <a:t>n </a:t>
            </a:r>
            <a:r>
              <a:rPr lang="en-US" smtClean="0">
                <a:latin typeface="Times New Roman" charset="0"/>
              </a:rPr>
              <a:t>+ c)/ </a:t>
            </a:r>
            <a:r>
              <a:rPr lang="en-US" b="1" smtClean="0">
                <a:latin typeface="Times New Roman" charset="0"/>
              </a:rPr>
              <a:t>d</a:t>
            </a:r>
            <a:r>
              <a:rPr lang="en-US" smtClean="0">
                <a:latin typeface="Times New Roman" charset="0"/>
              </a:rPr>
              <a:t> </a:t>
            </a:r>
            <a:r>
              <a:rPr lang="en-US" smtClean="0">
                <a:latin typeface="Times New Roman" charset="0"/>
                <a:cs typeface="Times New Roman" charset="0"/>
              </a:rPr>
              <a:t>• </a:t>
            </a:r>
            <a:r>
              <a:rPr lang="en-US" b="1" smtClean="0">
                <a:latin typeface="Times New Roman" charset="0"/>
              </a:rPr>
              <a:t>n </a:t>
            </a:r>
          </a:p>
        </p:txBody>
      </p:sp>
    </p:spTree>
    <p:extLst>
      <p:ext uri="{BB962C8B-B14F-4D97-AF65-F5344CB8AC3E}">
        <p14:creationId xmlns:p14="http://schemas.microsoft.com/office/powerpoint/2010/main" val="39723177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6" name="Rectangle 2"/>
          <p:cNvSpPr>
            <a:spLocks noGrp="1" noChangeArrowheads="1"/>
          </p:cNvSpPr>
          <p:nvPr>
            <p:ph type="title"/>
          </p:nvPr>
        </p:nvSpPr>
        <p:spPr/>
        <p:txBody>
          <a:bodyPr/>
          <a:lstStyle/>
          <a:p>
            <a:r>
              <a:rPr lang="en-US" smtClean="0"/>
              <a:t>Polyhedra</a:t>
            </a:r>
          </a:p>
        </p:txBody>
      </p:sp>
      <p:sp>
        <p:nvSpPr>
          <p:cNvPr id="38917" name="Rectangle 3"/>
          <p:cNvSpPr>
            <a:spLocks noGrp="1" noChangeArrowheads="1"/>
          </p:cNvSpPr>
          <p:nvPr>
            <p:ph type="body" idx="1"/>
          </p:nvPr>
        </p:nvSpPr>
        <p:spPr/>
        <p:txBody>
          <a:bodyPr/>
          <a:lstStyle/>
          <a:p>
            <a:r>
              <a:rPr lang="en-US" smtClean="0"/>
              <a:t>Generally we want to intersect with closed objects such as polygons and polyhedra rather than planes</a:t>
            </a:r>
          </a:p>
          <a:p>
            <a:r>
              <a:rPr lang="en-US" smtClean="0"/>
              <a:t>Hence we have to worry about inside/outside testing</a:t>
            </a:r>
          </a:p>
          <a:p>
            <a:r>
              <a:rPr lang="en-US" smtClean="0"/>
              <a:t>For convex objects such as polyhedra there are some fast tests</a:t>
            </a:r>
          </a:p>
        </p:txBody>
      </p:sp>
    </p:spTree>
    <p:extLst>
      <p:ext uri="{BB962C8B-B14F-4D97-AF65-F5344CB8AC3E}">
        <p14:creationId xmlns:p14="http://schemas.microsoft.com/office/powerpoint/2010/main" val="338232052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40" name="Rectangle 2"/>
          <p:cNvSpPr>
            <a:spLocks noGrp="1" noChangeArrowheads="1"/>
          </p:cNvSpPr>
          <p:nvPr>
            <p:ph type="title"/>
          </p:nvPr>
        </p:nvSpPr>
        <p:spPr/>
        <p:txBody>
          <a:bodyPr/>
          <a:lstStyle/>
          <a:p>
            <a:r>
              <a:rPr lang="en-US" smtClean="0"/>
              <a:t>Ray Tracing Polyhedra</a:t>
            </a:r>
          </a:p>
        </p:txBody>
      </p:sp>
      <p:sp>
        <p:nvSpPr>
          <p:cNvPr id="39941" name="Rectangle 3"/>
          <p:cNvSpPr>
            <a:spLocks noGrp="1" noChangeArrowheads="1"/>
          </p:cNvSpPr>
          <p:nvPr>
            <p:ph type="body" idx="1"/>
          </p:nvPr>
        </p:nvSpPr>
        <p:spPr/>
        <p:txBody>
          <a:bodyPr/>
          <a:lstStyle/>
          <a:p>
            <a:r>
              <a:rPr lang="en-US" sz="2700" smtClean="0"/>
              <a:t>If ray enters an object, it must enter a front facing polygon and leave a back facing polygon</a:t>
            </a:r>
          </a:p>
          <a:p>
            <a:r>
              <a:rPr lang="en-US" sz="2700" smtClean="0"/>
              <a:t>Polyhedron is formed by intersection of planes</a:t>
            </a:r>
          </a:p>
          <a:p>
            <a:r>
              <a:rPr lang="en-US" sz="2700" smtClean="0"/>
              <a:t>Ray enters at furthest intersection with front facing planes</a:t>
            </a:r>
          </a:p>
          <a:p>
            <a:r>
              <a:rPr lang="en-US" sz="2700" smtClean="0"/>
              <a:t>Ray leaves at closest intersection with back facing planes</a:t>
            </a:r>
          </a:p>
          <a:p>
            <a:r>
              <a:rPr lang="en-US" sz="2700" smtClean="0"/>
              <a:t>If entry is further away than exit, ray must miss the polyhedron</a:t>
            </a:r>
          </a:p>
        </p:txBody>
      </p:sp>
    </p:spTree>
    <p:extLst>
      <p:ext uri="{BB962C8B-B14F-4D97-AF65-F5344CB8AC3E}">
        <p14:creationId xmlns:p14="http://schemas.microsoft.com/office/powerpoint/2010/main" val="409922573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4" name="Rectangle 2"/>
          <p:cNvSpPr>
            <a:spLocks noGrp="1" noChangeArrowheads="1"/>
          </p:cNvSpPr>
          <p:nvPr>
            <p:ph type="title"/>
          </p:nvPr>
        </p:nvSpPr>
        <p:spPr/>
        <p:txBody>
          <a:bodyPr/>
          <a:lstStyle/>
          <a:p>
            <a:r>
              <a:rPr lang="en-US" smtClean="0"/>
              <a:t>Ray Tracing Polyhedra</a:t>
            </a:r>
          </a:p>
        </p:txBody>
      </p:sp>
      <p:pic>
        <p:nvPicPr>
          <p:cNvPr id="40966" name="Picture 7" descr="an13f08.EPS"/>
          <p:cNvPicPr>
            <a:picLocks noChangeAspect="1"/>
          </p:cNvPicPr>
          <p:nvPr/>
        </p:nvPicPr>
        <p:blipFill>
          <a:blip r:embed="rId2"/>
          <a:srcRect/>
          <a:stretch>
            <a:fillRect/>
          </a:stretch>
        </p:blipFill>
        <p:spPr bwMode="auto">
          <a:xfrm>
            <a:off x="1081088" y="2303463"/>
            <a:ext cx="2957512" cy="2420937"/>
          </a:xfrm>
          <a:prstGeom prst="rect">
            <a:avLst/>
          </a:prstGeom>
          <a:noFill/>
          <a:ln w="9525">
            <a:noFill/>
            <a:miter lim="800000"/>
            <a:headEnd/>
            <a:tailEnd/>
          </a:ln>
        </p:spPr>
      </p:pic>
      <p:pic>
        <p:nvPicPr>
          <p:cNvPr id="40967" name="Picture 8" descr="an13f09.EPS"/>
          <p:cNvPicPr>
            <a:picLocks noChangeAspect="1"/>
          </p:cNvPicPr>
          <p:nvPr/>
        </p:nvPicPr>
        <p:blipFill>
          <a:blip r:embed="rId3"/>
          <a:srcRect/>
          <a:stretch>
            <a:fillRect/>
          </a:stretch>
        </p:blipFill>
        <p:spPr bwMode="auto">
          <a:xfrm>
            <a:off x="4648200" y="2514600"/>
            <a:ext cx="2381250" cy="2133600"/>
          </a:xfrm>
          <a:prstGeom prst="rect">
            <a:avLst/>
          </a:prstGeom>
          <a:noFill/>
          <a:ln w="9525">
            <a:noFill/>
            <a:miter lim="800000"/>
            <a:headEnd/>
            <a:tailEnd/>
          </a:ln>
        </p:spPr>
      </p:pic>
    </p:spTree>
    <p:extLst>
      <p:ext uri="{BB962C8B-B14F-4D97-AF65-F5344CB8AC3E}">
        <p14:creationId xmlns:p14="http://schemas.microsoft.com/office/powerpoint/2010/main" val="336862743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8" name="Rectangle 2"/>
          <p:cNvSpPr>
            <a:spLocks noGrp="1" noChangeArrowheads="1"/>
          </p:cNvSpPr>
          <p:nvPr>
            <p:ph type="title"/>
          </p:nvPr>
        </p:nvSpPr>
        <p:spPr/>
        <p:txBody>
          <a:bodyPr/>
          <a:lstStyle/>
          <a:p>
            <a:r>
              <a:rPr lang="en-US" smtClean="0"/>
              <a:t>Ray Tracing a Polygon</a:t>
            </a:r>
          </a:p>
        </p:txBody>
      </p:sp>
      <p:pic>
        <p:nvPicPr>
          <p:cNvPr id="41990" name="Picture 6" descr="an13f10.EPS"/>
          <p:cNvPicPr>
            <a:picLocks noChangeAspect="1"/>
          </p:cNvPicPr>
          <p:nvPr/>
        </p:nvPicPr>
        <p:blipFill>
          <a:blip r:embed="rId2"/>
          <a:srcRect/>
          <a:stretch>
            <a:fillRect/>
          </a:stretch>
        </p:blipFill>
        <p:spPr bwMode="auto">
          <a:xfrm>
            <a:off x="982663" y="1981200"/>
            <a:ext cx="6594475" cy="3276600"/>
          </a:xfrm>
          <a:prstGeom prst="rect">
            <a:avLst/>
          </a:prstGeom>
          <a:noFill/>
          <a:ln w="9525">
            <a:noFill/>
            <a:miter lim="800000"/>
            <a:headEnd/>
            <a:tailEnd/>
          </a:ln>
        </p:spPr>
      </p:pic>
    </p:spTree>
    <p:extLst>
      <p:ext uri="{BB962C8B-B14F-4D97-AF65-F5344CB8AC3E}">
        <p14:creationId xmlns:p14="http://schemas.microsoft.com/office/powerpoint/2010/main" val="294753594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2" name="Rectangle 2"/>
          <p:cNvSpPr>
            <a:spLocks noGrp="1" noChangeArrowheads="1"/>
          </p:cNvSpPr>
          <p:nvPr>
            <p:ph type="title"/>
          </p:nvPr>
        </p:nvSpPr>
        <p:spPr/>
        <p:txBody>
          <a:bodyPr/>
          <a:lstStyle/>
          <a:p>
            <a:r>
              <a:rPr lang="en-US" smtClean="0"/>
              <a:t>Ray Tracing a Polygon</a:t>
            </a:r>
          </a:p>
        </p:txBody>
      </p:sp>
      <p:pic>
        <p:nvPicPr>
          <p:cNvPr id="43014" name="Picture 6" descr="an13f11.EPS"/>
          <p:cNvPicPr>
            <a:picLocks noChangeAspect="1"/>
          </p:cNvPicPr>
          <p:nvPr/>
        </p:nvPicPr>
        <p:blipFill>
          <a:blip r:embed="rId2"/>
          <a:srcRect/>
          <a:stretch>
            <a:fillRect/>
          </a:stretch>
        </p:blipFill>
        <p:spPr bwMode="auto">
          <a:xfrm>
            <a:off x="1524000" y="2514600"/>
            <a:ext cx="6053138" cy="2730500"/>
          </a:xfrm>
          <a:prstGeom prst="rect">
            <a:avLst/>
          </a:prstGeom>
          <a:noFill/>
          <a:ln w="9525">
            <a:noFill/>
            <a:miter lim="800000"/>
            <a:headEnd/>
            <a:tailEnd/>
          </a:ln>
        </p:spPr>
      </p:pic>
    </p:spTree>
    <p:extLst>
      <p:ext uri="{BB962C8B-B14F-4D97-AF65-F5344CB8AC3E}">
        <p14:creationId xmlns:p14="http://schemas.microsoft.com/office/powerpoint/2010/main" val="26187108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p:txBody>
          <a:bodyPr/>
          <a:lstStyle/>
          <a:p>
            <a:pPr eaLnBrk="1" hangingPunct="1"/>
            <a:r>
              <a:rPr lang="en-US" smtClean="0"/>
              <a:t>Properties of Light (CG-simplified)</a:t>
            </a:r>
          </a:p>
        </p:txBody>
      </p:sp>
      <p:sp>
        <p:nvSpPr>
          <p:cNvPr id="25603" name="Content Placeholder 2"/>
          <p:cNvSpPr>
            <a:spLocks noGrp="1"/>
          </p:cNvSpPr>
          <p:nvPr>
            <p:ph idx="1"/>
          </p:nvPr>
        </p:nvSpPr>
        <p:spPr/>
        <p:txBody>
          <a:bodyPr/>
          <a:lstStyle/>
          <a:p>
            <a:pPr eaLnBrk="1" hangingPunct="1"/>
            <a:r>
              <a:rPr lang="en-US" smtClean="0"/>
              <a:t>duality of light</a:t>
            </a:r>
          </a:p>
          <a:p>
            <a:pPr lvl="1" eaLnBrk="1" hangingPunct="1"/>
            <a:r>
              <a:rPr lang="en-US" smtClean="0"/>
              <a:t>light as waves (part of the</a:t>
            </a:r>
            <a:br>
              <a:rPr lang="en-US" smtClean="0"/>
            </a:br>
            <a:r>
              <a:rPr lang="en-US" smtClean="0"/>
              <a:t>electromagnetic spectrum)</a:t>
            </a:r>
            <a:br>
              <a:rPr lang="en-US" smtClean="0"/>
            </a:br>
            <a:r>
              <a:rPr lang="en-US" smtClean="0">
                <a:sym typeface="Symbol" pitchFamily="18" charset="2"/>
              </a:rPr>
              <a:t> </a:t>
            </a:r>
            <a:r>
              <a:rPr lang="en-US" smtClean="0"/>
              <a:t>recall color lecture</a:t>
            </a:r>
          </a:p>
          <a:p>
            <a:pPr lvl="1" eaLnBrk="1" hangingPunct="1"/>
            <a:r>
              <a:rPr lang="en-US" smtClean="0"/>
              <a:t>light as particles (carrying</a:t>
            </a:r>
            <a:br>
              <a:rPr lang="en-US" smtClean="0"/>
            </a:br>
            <a:r>
              <a:rPr lang="en-US" smtClean="0"/>
              <a:t>certain amounts of energy)</a:t>
            </a:r>
            <a:br>
              <a:rPr lang="en-US" smtClean="0"/>
            </a:br>
            <a:r>
              <a:rPr lang="en-US" smtClean="0">
                <a:sym typeface="Symbol" pitchFamily="18" charset="2"/>
              </a:rPr>
              <a:t> use in raytracing &amp; radiosity</a:t>
            </a:r>
            <a:endParaRPr lang="en-US" smtClean="0"/>
          </a:p>
          <a:p>
            <a:pPr eaLnBrk="1" hangingPunct="1"/>
            <a:r>
              <a:rPr lang="en-US" smtClean="0"/>
              <a:t>cg-light follows</a:t>
            </a:r>
            <a:br>
              <a:rPr lang="en-US" smtClean="0"/>
            </a:br>
            <a:r>
              <a:rPr lang="en-US" smtClean="0"/>
              <a:t>straight paths</a:t>
            </a:r>
            <a:br>
              <a:rPr lang="en-US" smtClean="0"/>
            </a:br>
            <a:r>
              <a:rPr lang="en-US" smtClean="0"/>
              <a:t>(sorry Einstein!)</a:t>
            </a:r>
          </a:p>
        </p:txBody>
      </p:sp>
      <p:pic>
        <p:nvPicPr>
          <p:cNvPr id="15365" name="Picture 5" descr="D:\Teaching\2008 Computer Graphics\Albert_Einstein_Head.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162800" y="4365625"/>
            <a:ext cx="1524000" cy="1979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6" name="Picture 6" descr="D:\Teaching\2008 Computer Graphics\Einstein_ring.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6800" y="4365625"/>
            <a:ext cx="2147888" cy="1979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Straight Connector 7"/>
          <p:cNvCxnSpPr>
            <a:cxnSpLocks noChangeShapeType="1"/>
          </p:cNvCxnSpPr>
          <p:nvPr/>
        </p:nvCxnSpPr>
        <p:spPr bwMode="auto">
          <a:xfrm>
            <a:off x="4724400" y="4419600"/>
            <a:ext cx="4114800" cy="1905000"/>
          </a:xfrm>
          <a:prstGeom prst="line">
            <a:avLst/>
          </a:prstGeom>
          <a:noFill/>
          <a:ln w="57150" algn="ctr">
            <a:solidFill>
              <a:srgbClr val="FF0000"/>
            </a:solidFill>
            <a:round/>
            <a:headEnd/>
            <a:tailEnd/>
          </a:ln>
          <a:extLst>
            <a:ext uri="{909E8E84-426E-40DD-AFC4-6F175D3DCCD1}">
              <a14:hiddenFill xmlns:a14="http://schemas.microsoft.com/office/drawing/2010/main">
                <a:noFill/>
              </a14:hiddenFill>
            </a:ext>
          </a:extLst>
        </p:spPr>
      </p:cxnSp>
      <p:cxnSp>
        <p:nvCxnSpPr>
          <p:cNvPr id="10" name="Straight Connector 9"/>
          <p:cNvCxnSpPr>
            <a:cxnSpLocks noChangeShapeType="1"/>
          </p:cNvCxnSpPr>
          <p:nvPr/>
        </p:nvCxnSpPr>
        <p:spPr bwMode="auto">
          <a:xfrm rot="10800000" flipV="1">
            <a:off x="4724400" y="4419600"/>
            <a:ext cx="4114800" cy="1828800"/>
          </a:xfrm>
          <a:prstGeom prst="line">
            <a:avLst/>
          </a:prstGeom>
          <a:noFill/>
          <a:ln w="57150" algn="ctr">
            <a:solidFill>
              <a:srgbClr val="FF0000"/>
            </a:solidFill>
            <a:round/>
            <a:headEnd/>
            <a:tailEnd/>
          </a:ln>
          <a:extLst>
            <a:ext uri="{909E8E84-426E-40DD-AFC4-6F175D3DCCD1}">
              <a14:hiddenFill xmlns:a14="http://schemas.microsoft.com/office/drawing/2010/main">
                <a:noFill/>
              </a14:hiddenFill>
            </a:ext>
          </a:extLst>
        </p:spPr>
      </p:cxnSp>
      <p:pic>
        <p:nvPicPr>
          <p:cNvPr id="15367" name="Picture 7" descr="D:\Teaching\2008 Computer Graphics\PrismAndLight.jpg"/>
          <p:cNvPicPr>
            <a:picLocks noChangeAspect="1" noChangeArrowheads="1"/>
          </p:cNvPicPr>
          <p:nvPr/>
        </p:nvPicPr>
        <p:blipFill>
          <a:blip r:embed="rId4">
            <a:extLst>
              <a:ext uri="{28A0092B-C50C-407E-A947-70E740481C1C}">
                <a14:useLocalDpi xmlns:a14="http://schemas.microsoft.com/office/drawing/2010/main" val="0"/>
              </a:ext>
            </a:extLst>
          </a:blip>
          <a:srcRect l="15152"/>
          <a:stretch>
            <a:fillRect/>
          </a:stretch>
        </p:blipFill>
        <p:spPr bwMode="auto">
          <a:xfrm>
            <a:off x="6165850" y="1223963"/>
            <a:ext cx="2520950" cy="1290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8" name="Picture 8" descr="D:\Teaching\2008 Computer Graphics\Military_laser_experiment.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72200" y="2613025"/>
            <a:ext cx="2519363" cy="164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71" name="Picture 2" descr="D:\Teaching\2008 Computer Graphics\Chicago_Union_Station_1943.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705600" y="4343400"/>
            <a:ext cx="1981200" cy="198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73" name="Picture 13" descr="nuweiba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10000" y="4343400"/>
            <a:ext cx="2855913" cy="198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4900766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15367"/>
                                        </p:tgtEl>
                                        <p:attrNameLst>
                                          <p:attrName>style.visibility</p:attrName>
                                        </p:attrNameLst>
                                      </p:cBhvr>
                                      <p:to>
                                        <p:strVal val="visible"/>
                                      </p:to>
                                    </p:set>
                                    <p:animEffect transition="in" filter="fade">
                                      <p:cBhvr>
                                        <p:cTn id="7" dur="500"/>
                                        <p:tgtEl>
                                          <p:spTgt spid="1536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15368"/>
                                        </p:tgtEl>
                                        <p:attrNameLst>
                                          <p:attrName>style.visibility</p:attrName>
                                        </p:attrNameLst>
                                      </p:cBhvr>
                                      <p:to>
                                        <p:strVal val="visible"/>
                                      </p:to>
                                    </p:set>
                                    <p:animEffect transition="in" filter="fade">
                                      <p:cBhvr>
                                        <p:cTn id="12" dur="500"/>
                                        <p:tgtEl>
                                          <p:spTgt spid="1536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5603">
                                            <p:txEl>
                                              <p:pRg st="3" end="3"/>
                                            </p:txEl>
                                          </p:spTgt>
                                        </p:tgtEl>
                                        <p:attrNameLst>
                                          <p:attrName>style.visibility</p:attrName>
                                        </p:attrNameLst>
                                      </p:cBhvr>
                                      <p:to>
                                        <p:strVal val="visible"/>
                                      </p:to>
                                    </p:set>
                                    <p:animEffect transition="in" filter="fade">
                                      <p:cBhvr>
                                        <p:cTn id="17" dur="500"/>
                                        <p:tgtEl>
                                          <p:spTgt spid="25603">
                                            <p:txEl>
                                              <p:pRg st="3" end="3"/>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15366"/>
                                        </p:tgtEl>
                                        <p:attrNameLst>
                                          <p:attrName>style.visibility</p:attrName>
                                        </p:attrNameLst>
                                      </p:cBhvr>
                                      <p:to>
                                        <p:strVal val="visible"/>
                                      </p:to>
                                    </p:set>
                                    <p:animEffect transition="in" filter="fade">
                                      <p:cBhvr>
                                        <p:cTn id="20" dur="500"/>
                                        <p:tgtEl>
                                          <p:spTgt spid="15366"/>
                                        </p:tgtEl>
                                      </p:cBhvr>
                                    </p:animEffect>
                                  </p:childTnLst>
                                </p:cTn>
                              </p:par>
                              <p:par>
                                <p:cTn id="21" presetID="10" presetClass="entr" presetSubtype="0" fill="hold" nodeType="withEffect">
                                  <p:stCondLst>
                                    <p:cond delay="0"/>
                                  </p:stCondLst>
                                  <p:childTnLst>
                                    <p:set>
                                      <p:cBhvr>
                                        <p:cTn id="22" dur="1" fill="hold">
                                          <p:stCondLst>
                                            <p:cond delay="0"/>
                                          </p:stCondLst>
                                        </p:cTn>
                                        <p:tgtEl>
                                          <p:spTgt spid="15365"/>
                                        </p:tgtEl>
                                        <p:attrNameLst>
                                          <p:attrName>style.visibility</p:attrName>
                                        </p:attrNameLst>
                                      </p:cBhvr>
                                      <p:to>
                                        <p:strVal val="visible"/>
                                      </p:to>
                                    </p:set>
                                    <p:animEffect transition="in" filter="fade">
                                      <p:cBhvr>
                                        <p:cTn id="23" dur="500"/>
                                        <p:tgtEl>
                                          <p:spTgt spid="15365"/>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10" presetClass="entr" presetSubtype="0" fill="hold" nodeType="click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500"/>
                                        <p:tgtEl>
                                          <p:spTgt spid="10"/>
                                        </p:tgtEl>
                                      </p:cBhvr>
                                    </p:animEffect>
                                  </p:childTnLst>
                                </p:cTn>
                              </p:par>
                              <p:par>
                                <p:cTn id="29" presetID="10" presetClass="entr" presetSubtype="0" fill="hold" nodeType="with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500"/>
                                        <p:tgtEl>
                                          <p:spTgt spid="8"/>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10" presetClass="exit" presetSubtype="0" fill="hold" nodeType="clickEffect">
                                  <p:stCondLst>
                                    <p:cond delay="0"/>
                                  </p:stCondLst>
                                  <p:childTnLst>
                                    <p:animEffect transition="out" filter="fade">
                                      <p:cBhvr>
                                        <p:cTn id="35" dur="500"/>
                                        <p:tgtEl>
                                          <p:spTgt spid="15365"/>
                                        </p:tgtEl>
                                      </p:cBhvr>
                                    </p:animEffect>
                                    <p:set>
                                      <p:cBhvr>
                                        <p:cTn id="36" dur="1" fill="hold">
                                          <p:stCondLst>
                                            <p:cond delay="499"/>
                                          </p:stCondLst>
                                        </p:cTn>
                                        <p:tgtEl>
                                          <p:spTgt spid="15365"/>
                                        </p:tgtEl>
                                        <p:attrNameLst>
                                          <p:attrName>style.visibility</p:attrName>
                                        </p:attrNameLst>
                                      </p:cBhvr>
                                      <p:to>
                                        <p:strVal val="hidden"/>
                                      </p:to>
                                    </p:set>
                                  </p:childTnLst>
                                </p:cTn>
                              </p:par>
                              <p:par>
                                <p:cTn id="37" presetID="10" presetClass="exit" presetSubtype="0" fill="hold" nodeType="withEffect">
                                  <p:stCondLst>
                                    <p:cond delay="0"/>
                                  </p:stCondLst>
                                  <p:childTnLst>
                                    <p:animEffect transition="out" filter="fade">
                                      <p:cBhvr>
                                        <p:cTn id="38" dur="500"/>
                                        <p:tgtEl>
                                          <p:spTgt spid="15366"/>
                                        </p:tgtEl>
                                      </p:cBhvr>
                                    </p:animEffect>
                                    <p:set>
                                      <p:cBhvr>
                                        <p:cTn id="39" dur="1" fill="hold">
                                          <p:stCondLst>
                                            <p:cond delay="499"/>
                                          </p:stCondLst>
                                        </p:cTn>
                                        <p:tgtEl>
                                          <p:spTgt spid="15366"/>
                                        </p:tgtEl>
                                        <p:attrNameLst>
                                          <p:attrName>style.visibility</p:attrName>
                                        </p:attrNameLst>
                                      </p:cBhvr>
                                      <p:to>
                                        <p:strVal val="hidden"/>
                                      </p:to>
                                    </p:set>
                                  </p:childTnLst>
                                </p:cTn>
                              </p:par>
                              <p:par>
                                <p:cTn id="40" presetID="10" presetClass="exit" presetSubtype="0" fill="hold" nodeType="withEffect">
                                  <p:stCondLst>
                                    <p:cond delay="0"/>
                                  </p:stCondLst>
                                  <p:childTnLst>
                                    <p:animEffect transition="out" filter="fade">
                                      <p:cBhvr>
                                        <p:cTn id="41" dur="500"/>
                                        <p:tgtEl>
                                          <p:spTgt spid="8"/>
                                        </p:tgtEl>
                                      </p:cBhvr>
                                    </p:animEffect>
                                    <p:set>
                                      <p:cBhvr>
                                        <p:cTn id="42" dur="1" fill="hold">
                                          <p:stCondLst>
                                            <p:cond delay="499"/>
                                          </p:stCondLst>
                                        </p:cTn>
                                        <p:tgtEl>
                                          <p:spTgt spid="8"/>
                                        </p:tgtEl>
                                        <p:attrNameLst>
                                          <p:attrName>style.visibility</p:attrName>
                                        </p:attrNameLst>
                                      </p:cBhvr>
                                      <p:to>
                                        <p:strVal val="hidden"/>
                                      </p:to>
                                    </p:set>
                                  </p:childTnLst>
                                </p:cTn>
                              </p:par>
                              <p:par>
                                <p:cTn id="43" presetID="10" presetClass="exit" presetSubtype="0" fill="hold" nodeType="withEffect">
                                  <p:stCondLst>
                                    <p:cond delay="0"/>
                                  </p:stCondLst>
                                  <p:childTnLst>
                                    <p:animEffect transition="out" filter="fade">
                                      <p:cBhvr>
                                        <p:cTn id="44" dur="500"/>
                                        <p:tgtEl>
                                          <p:spTgt spid="10"/>
                                        </p:tgtEl>
                                      </p:cBhvr>
                                    </p:animEffect>
                                    <p:set>
                                      <p:cBhvr>
                                        <p:cTn id="45" dur="1" fill="hold">
                                          <p:stCondLst>
                                            <p:cond delay="499"/>
                                          </p:stCondLst>
                                        </p:cTn>
                                        <p:tgtEl>
                                          <p:spTgt spid="10"/>
                                        </p:tgtEl>
                                        <p:attrNameLst>
                                          <p:attrName>style.visibility</p:attrName>
                                        </p:attrNameLst>
                                      </p:cBhvr>
                                      <p:to>
                                        <p:strVal val="hidden"/>
                                      </p:to>
                                    </p:set>
                                  </p:childTnLst>
                                </p:cTn>
                              </p:par>
                              <p:par>
                                <p:cTn id="46" presetID="10" presetClass="entr" presetSubtype="0" fill="hold" nodeType="withEffect">
                                  <p:stCondLst>
                                    <p:cond delay="0"/>
                                  </p:stCondLst>
                                  <p:childTnLst>
                                    <p:set>
                                      <p:cBhvr>
                                        <p:cTn id="47" dur="1" fill="hold">
                                          <p:stCondLst>
                                            <p:cond delay="0"/>
                                          </p:stCondLst>
                                        </p:cTn>
                                        <p:tgtEl>
                                          <p:spTgt spid="15371"/>
                                        </p:tgtEl>
                                        <p:attrNameLst>
                                          <p:attrName>style.visibility</p:attrName>
                                        </p:attrNameLst>
                                      </p:cBhvr>
                                      <p:to>
                                        <p:strVal val="visible"/>
                                      </p:to>
                                    </p:set>
                                    <p:animEffect transition="in" filter="fade">
                                      <p:cBhvr>
                                        <p:cTn id="48" dur="500"/>
                                        <p:tgtEl>
                                          <p:spTgt spid="15371"/>
                                        </p:tgtEl>
                                      </p:cBhvr>
                                    </p:animEffect>
                                  </p:childTnLst>
                                </p:cTn>
                              </p:par>
                              <p:par>
                                <p:cTn id="49" presetID="10" presetClass="entr" presetSubtype="0" fill="hold" nodeType="withEffect">
                                  <p:stCondLst>
                                    <p:cond delay="0"/>
                                  </p:stCondLst>
                                  <p:childTnLst>
                                    <p:set>
                                      <p:cBhvr>
                                        <p:cTn id="50" dur="1" fill="hold">
                                          <p:stCondLst>
                                            <p:cond delay="0"/>
                                          </p:stCondLst>
                                        </p:cTn>
                                        <p:tgtEl>
                                          <p:spTgt spid="15373"/>
                                        </p:tgtEl>
                                        <p:attrNameLst>
                                          <p:attrName>style.visibility</p:attrName>
                                        </p:attrNameLst>
                                      </p:cBhvr>
                                      <p:to>
                                        <p:strVal val="visible"/>
                                      </p:to>
                                    </p:set>
                                    <p:animEffect transition="in" filter="fade">
                                      <p:cBhvr>
                                        <p:cTn id="51" dur="500"/>
                                        <p:tgtEl>
                                          <p:spTgt spid="153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3" grpId="0"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Ray Tracing in C++</a:t>
            </a:r>
            <a:endParaRPr lang="en-US" dirty="0"/>
          </a:p>
        </p:txBody>
      </p:sp>
      <p:sp>
        <p:nvSpPr>
          <p:cNvPr id="3" name="Content Placeholder 2"/>
          <p:cNvSpPr>
            <a:spLocks noGrp="1"/>
          </p:cNvSpPr>
          <p:nvPr>
            <p:ph sz="quarter" idx="1"/>
          </p:nvPr>
        </p:nvSpPr>
        <p:spPr/>
        <p:txBody>
          <a:bodyPr>
            <a:normAutofit fontScale="62500" lnSpcReduction="20000"/>
          </a:bodyPr>
          <a:lstStyle/>
          <a:p>
            <a:pPr marL="0" indent="0">
              <a:buNone/>
            </a:pPr>
            <a:r>
              <a:rPr lang="en-US" dirty="0"/>
              <a:t>for each pixel of the screen </a:t>
            </a:r>
            <a:endParaRPr lang="en-US" dirty="0" smtClean="0"/>
          </a:p>
          <a:p>
            <a:pPr marL="0" indent="0">
              <a:buNone/>
            </a:pPr>
            <a:r>
              <a:rPr lang="en-US" dirty="0" smtClean="0"/>
              <a:t>{ </a:t>
            </a:r>
          </a:p>
          <a:p>
            <a:pPr marL="0" indent="0">
              <a:buNone/>
            </a:pPr>
            <a:r>
              <a:rPr lang="en-US" dirty="0" smtClean="0"/>
              <a:t>Final </a:t>
            </a:r>
            <a:r>
              <a:rPr lang="en-US" dirty="0"/>
              <a:t>color = 0; </a:t>
            </a:r>
            <a:endParaRPr lang="en-US" dirty="0" smtClean="0"/>
          </a:p>
          <a:p>
            <a:pPr marL="0" indent="0">
              <a:buNone/>
            </a:pPr>
            <a:r>
              <a:rPr lang="en-US" dirty="0" smtClean="0"/>
              <a:t>Ray </a:t>
            </a:r>
            <a:r>
              <a:rPr lang="en-US" dirty="0"/>
              <a:t>= { starting point, direction }; </a:t>
            </a:r>
            <a:endParaRPr lang="en-US" dirty="0" smtClean="0"/>
          </a:p>
          <a:p>
            <a:pPr marL="0" indent="0">
              <a:buNone/>
            </a:pPr>
            <a:r>
              <a:rPr lang="en-US" dirty="0" smtClean="0"/>
              <a:t>Repeat </a:t>
            </a:r>
            <a:r>
              <a:rPr lang="en-US" dirty="0"/>
              <a:t>{ </a:t>
            </a:r>
            <a:endParaRPr lang="en-US" dirty="0" smtClean="0"/>
          </a:p>
          <a:p>
            <a:pPr marL="0" indent="0">
              <a:buNone/>
            </a:pPr>
            <a:r>
              <a:rPr lang="en-US" dirty="0"/>
              <a:t>	</a:t>
            </a:r>
            <a:r>
              <a:rPr lang="en-US" dirty="0" smtClean="0"/>
              <a:t>for </a:t>
            </a:r>
            <a:r>
              <a:rPr lang="en-US" dirty="0"/>
              <a:t>each object in the scene </a:t>
            </a:r>
            <a:endParaRPr lang="en-US" dirty="0" smtClean="0"/>
          </a:p>
          <a:p>
            <a:pPr marL="0" indent="0">
              <a:buNone/>
            </a:pPr>
            <a:r>
              <a:rPr lang="en-US" dirty="0"/>
              <a:t>	</a:t>
            </a:r>
            <a:r>
              <a:rPr lang="en-US" dirty="0" smtClean="0"/>
              <a:t>	 </a:t>
            </a:r>
            <a:r>
              <a:rPr lang="en-US" dirty="0"/>
              <a:t>determine closest ray object/intersection; </a:t>
            </a:r>
            <a:endParaRPr lang="en-US" dirty="0" smtClean="0"/>
          </a:p>
          <a:p>
            <a:pPr marL="0" indent="0">
              <a:buNone/>
            </a:pPr>
            <a:r>
              <a:rPr lang="en-US" dirty="0"/>
              <a:t>	</a:t>
            </a:r>
            <a:r>
              <a:rPr lang="en-US" dirty="0" smtClean="0"/>
              <a:t>if </a:t>
            </a:r>
            <a:r>
              <a:rPr lang="en-US" dirty="0"/>
              <a:t>intersection exists { </a:t>
            </a:r>
            <a:endParaRPr lang="en-US" dirty="0" smtClean="0"/>
          </a:p>
          <a:p>
            <a:pPr marL="0" indent="0">
              <a:buNone/>
            </a:pPr>
            <a:r>
              <a:rPr lang="en-US" dirty="0"/>
              <a:t>	</a:t>
            </a:r>
            <a:r>
              <a:rPr lang="en-US" dirty="0" smtClean="0"/>
              <a:t>	for </a:t>
            </a:r>
            <a:r>
              <a:rPr lang="en-US" dirty="0"/>
              <a:t>each light in the scene { </a:t>
            </a:r>
            <a:endParaRPr lang="en-US" dirty="0" smtClean="0"/>
          </a:p>
          <a:p>
            <a:pPr marL="0" indent="0">
              <a:buNone/>
            </a:pPr>
            <a:r>
              <a:rPr lang="en-US" dirty="0"/>
              <a:t>	</a:t>
            </a:r>
            <a:r>
              <a:rPr lang="en-US" dirty="0" smtClean="0"/>
              <a:t>		if </a:t>
            </a:r>
            <a:r>
              <a:rPr lang="en-US" dirty="0"/>
              <a:t>the light is not in shadow of another object { </a:t>
            </a:r>
            <a:endParaRPr lang="en-US" dirty="0" smtClean="0"/>
          </a:p>
          <a:p>
            <a:pPr marL="0" indent="0">
              <a:buNone/>
            </a:pPr>
            <a:r>
              <a:rPr lang="en-US" dirty="0"/>
              <a:t>	</a:t>
            </a:r>
            <a:r>
              <a:rPr lang="en-US" dirty="0" smtClean="0"/>
              <a:t>			add </a:t>
            </a:r>
            <a:r>
              <a:rPr lang="en-US" dirty="0"/>
              <a:t>this light contribution to computed color; } } } </a:t>
            </a:r>
          </a:p>
          <a:p>
            <a:pPr marL="0" indent="0">
              <a:buNone/>
            </a:pPr>
            <a:r>
              <a:rPr lang="en-US" dirty="0" smtClean="0"/>
              <a:t>	Final </a:t>
            </a:r>
            <a:r>
              <a:rPr lang="en-US" dirty="0"/>
              <a:t>color = Final color + computed color * previous reflection factor; </a:t>
            </a:r>
            <a:endParaRPr lang="en-US" dirty="0" smtClean="0"/>
          </a:p>
          <a:p>
            <a:pPr marL="0" indent="0">
              <a:buNone/>
            </a:pPr>
            <a:r>
              <a:rPr lang="en-US" dirty="0" smtClean="0"/>
              <a:t>	reflection </a:t>
            </a:r>
            <a:r>
              <a:rPr lang="en-US" dirty="0"/>
              <a:t>factor = reflection factor * surface reflection property; </a:t>
            </a:r>
            <a:endParaRPr lang="en-US" dirty="0" smtClean="0"/>
          </a:p>
          <a:p>
            <a:pPr marL="0" indent="0">
              <a:buNone/>
            </a:pPr>
            <a:r>
              <a:rPr lang="en-US" dirty="0" smtClean="0"/>
              <a:t>	increment </a:t>
            </a:r>
            <a:r>
              <a:rPr lang="en-US" dirty="0"/>
              <a:t>depth; </a:t>
            </a:r>
            <a:endParaRPr lang="en-US" dirty="0" smtClean="0"/>
          </a:p>
          <a:p>
            <a:pPr marL="0" indent="0">
              <a:buNone/>
            </a:pPr>
            <a:r>
              <a:rPr lang="en-US" dirty="0" smtClean="0"/>
              <a:t>	} </a:t>
            </a:r>
          </a:p>
          <a:p>
            <a:pPr marL="0" indent="0">
              <a:buNone/>
            </a:pPr>
            <a:r>
              <a:rPr lang="en-US" dirty="0" smtClean="0"/>
              <a:t>until </a:t>
            </a:r>
            <a:r>
              <a:rPr lang="en-US" dirty="0"/>
              <a:t>reflection factor is 0 or maximum depth is reached; </a:t>
            </a:r>
            <a:r>
              <a:rPr lang="en-US" dirty="0" smtClean="0"/>
              <a:t>} </a:t>
            </a:r>
            <a:endParaRPr lang="en-US" dirty="0"/>
          </a:p>
        </p:txBody>
      </p:sp>
    </p:spTree>
    <p:extLst>
      <p:ext uri="{BB962C8B-B14F-4D97-AF65-F5344CB8AC3E}">
        <p14:creationId xmlns:p14="http://schemas.microsoft.com/office/powerpoint/2010/main" val="190152069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Ray Tracing in C++</a:t>
            </a:r>
            <a:endParaRPr lang="en-US" dirty="0"/>
          </a:p>
        </p:txBody>
      </p:sp>
      <p:sp>
        <p:nvSpPr>
          <p:cNvPr id="3" name="Content Placeholder 2"/>
          <p:cNvSpPr>
            <a:spLocks noGrp="1"/>
          </p:cNvSpPr>
          <p:nvPr>
            <p:ph sz="quarter" idx="1"/>
          </p:nvPr>
        </p:nvSpPr>
        <p:spPr/>
        <p:txBody>
          <a:bodyPr/>
          <a:lstStyle/>
          <a:p>
            <a:pPr marL="0" indent="0">
              <a:buNone/>
            </a:pPr>
            <a:r>
              <a:rPr lang="en-US" dirty="0"/>
              <a:t>We have to cast a ray, at each one of our pixel to determine its color. This translates as the following C code : </a:t>
            </a:r>
          </a:p>
          <a:p>
            <a:pPr marL="0" indent="0">
              <a:buNone/>
            </a:pPr>
            <a:endParaRPr lang="en-US" dirty="0" smtClean="0"/>
          </a:p>
          <a:p>
            <a:pPr marL="0" indent="0">
              <a:buNone/>
            </a:pPr>
            <a:r>
              <a:rPr lang="en-US" dirty="0" smtClean="0"/>
              <a:t>for </a:t>
            </a:r>
            <a:r>
              <a:rPr lang="en-US" dirty="0"/>
              <a:t>(</a:t>
            </a:r>
            <a:r>
              <a:rPr lang="en-US" dirty="0" err="1"/>
              <a:t>int</a:t>
            </a:r>
            <a:r>
              <a:rPr lang="en-US" dirty="0"/>
              <a:t> y = 0; y &lt; </a:t>
            </a:r>
            <a:r>
              <a:rPr lang="en-US" dirty="0" err="1"/>
              <a:t>myScene.sizey</a:t>
            </a:r>
            <a:r>
              <a:rPr lang="en-US" dirty="0"/>
              <a:t>; ++y) { </a:t>
            </a:r>
            <a:endParaRPr lang="en-US" dirty="0" smtClean="0"/>
          </a:p>
          <a:p>
            <a:pPr marL="0" indent="0">
              <a:buNone/>
            </a:pPr>
            <a:r>
              <a:rPr lang="en-US" dirty="0"/>
              <a:t>	</a:t>
            </a:r>
            <a:r>
              <a:rPr lang="en-US" dirty="0" smtClean="0"/>
              <a:t>for </a:t>
            </a:r>
            <a:r>
              <a:rPr lang="en-US" dirty="0"/>
              <a:t>(</a:t>
            </a:r>
            <a:r>
              <a:rPr lang="en-US" dirty="0" err="1"/>
              <a:t>int</a:t>
            </a:r>
            <a:r>
              <a:rPr lang="en-US" dirty="0"/>
              <a:t> x = 0; x &lt; </a:t>
            </a:r>
            <a:r>
              <a:rPr lang="en-US" dirty="0" err="1"/>
              <a:t>myScene.sizex</a:t>
            </a:r>
            <a:r>
              <a:rPr lang="en-US" dirty="0"/>
              <a:t>; ++x) { // ... } </a:t>
            </a:r>
            <a:endParaRPr lang="en-US" dirty="0" smtClean="0"/>
          </a:p>
          <a:p>
            <a:pPr marL="0" indent="0">
              <a:buNone/>
            </a:pPr>
            <a:r>
              <a:rPr lang="en-US" dirty="0" smtClean="0"/>
              <a:t>} </a:t>
            </a:r>
            <a:endParaRPr lang="en-US" dirty="0"/>
          </a:p>
          <a:p>
            <a:pPr marL="0" indent="0">
              <a:buNone/>
            </a:pPr>
            <a:endParaRPr lang="en-US" dirty="0" smtClean="0"/>
          </a:p>
          <a:p>
            <a:pPr marL="0" indent="0">
              <a:buNone/>
            </a:pPr>
            <a:r>
              <a:rPr lang="en-US" dirty="0" smtClean="0"/>
              <a:t>Note the color contribution can be larger than 1.0, so we naively clamp the color to 1.0 at max</a:t>
            </a:r>
            <a:endParaRPr lang="en-US" dirty="0"/>
          </a:p>
        </p:txBody>
      </p:sp>
    </p:spTree>
    <p:extLst>
      <p:ext uri="{BB962C8B-B14F-4D97-AF65-F5344CB8AC3E}">
        <p14:creationId xmlns:p14="http://schemas.microsoft.com/office/powerpoint/2010/main" val="232249611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Ray Tracing in C++</a:t>
            </a:r>
            <a:endParaRPr lang="en-US" dirty="0"/>
          </a:p>
        </p:txBody>
      </p:sp>
      <p:sp>
        <p:nvSpPr>
          <p:cNvPr id="3" name="Content Placeholder 2"/>
          <p:cNvSpPr>
            <a:spLocks noGrp="1"/>
          </p:cNvSpPr>
          <p:nvPr>
            <p:ph sz="quarter" idx="1"/>
          </p:nvPr>
        </p:nvSpPr>
        <p:spPr/>
        <p:txBody>
          <a:bodyPr/>
          <a:lstStyle/>
          <a:p>
            <a:r>
              <a:rPr lang="en-US" dirty="0" smtClean="0"/>
              <a:t>Where to start the rays?</a:t>
            </a:r>
          </a:p>
          <a:p>
            <a:r>
              <a:rPr lang="en-US" dirty="0" smtClean="0"/>
              <a:t>It's </a:t>
            </a:r>
            <a:r>
              <a:rPr lang="en-US" dirty="0"/>
              <a:t>somewhere on our projection screen</a:t>
            </a:r>
            <a:r>
              <a:rPr lang="en-US" dirty="0" smtClean="0"/>
              <a:t>.</a:t>
            </a:r>
          </a:p>
          <a:p>
            <a:r>
              <a:rPr lang="en-US" b="1" dirty="0" smtClean="0"/>
              <a:t>Easy: </a:t>
            </a:r>
            <a:r>
              <a:rPr lang="en-US" dirty="0" smtClean="0"/>
              <a:t>Make </a:t>
            </a:r>
            <a:r>
              <a:rPr lang="en-US" dirty="0"/>
              <a:t>all our rays point in a single direction (towards the positive Z coordinate</a:t>
            </a:r>
            <a:r>
              <a:rPr lang="en-US" dirty="0" smtClean="0"/>
              <a:t>).</a:t>
            </a:r>
          </a:p>
          <a:p>
            <a:r>
              <a:rPr lang="en-US" dirty="0" smtClean="0"/>
              <a:t>This is orthographic projection!</a:t>
            </a:r>
          </a:p>
          <a:p>
            <a:r>
              <a:rPr lang="en-US" dirty="0" smtClean="0"/>
              <a:t>Types of projections change the way the rays are related to each other, but </a:t>
            </a:r>
            <a:r>
              <a:rPr lang="en-US" b="1" dirty="0" smtClean="0"/>
              <a:t>it does not change the behavior of any single ray!!</a:t>
            </a:r>
            <a:endParaRPr lang="en-US" b="1" dirty="0"/>
          </a:p>
        </p:txBody>
      </p:sp>
    </p:spTree>
    <p:extLst>
      <p:ext uri="{BB962C8B-B14F-4D97-AF65-F5344CB8AC3E}">
        <p14:creationId xmlns:p14="http://schemas.microsoft.com/office/powerpoint/2010/main" val="294393317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Ray Tracing in C++</a:t>
            </a:r>
            <a:endParaRPr lang="en-US" dirty="0"/>
          </a:p>
        </p:txBody>
      </p:sp>
      <p:sp>
        <p:nvSpPr>
          <p:cNvPr id="3" name="Content Placeholder 2"/>
          <p:cNvSpPr>
            <a:spLocks noGrp="1"/>
          </p:cNvSpPr>
          <p:nvPr>
            <p:ph sz="quarter" idx="1"/>
          </p:nvPr>
        </p:nvSpPr>
        <p:spPr/>
        <p:txBody>
          <a:bodyPr/>
          <a:lstStyle/>
          <a:p>
            <a:r>
              <a:rPr lang="en-US" dirty="0"/>
              <a:t>The ray is defined by its starting point and its direction (normalized) and is then parameterized by a arithmetic distance called "t". </a:t>
            </a:r>
            <a:endParaRPr lang="en-US" dirty="0" smtClean="0"/>
          </a:p>
          <a:p>
            <a:r>
              <a:rPr lang="en-US" dirty="0" smtClean="0"/>
              <a:t>It </a:t>
            </a:r>
            <a:r>
              <a:rPr lang="en-US" dirty="0"/>
              <a:t>denotes the distance from any point of the ray to the starting point of the ray.</a:t>
            </a:r>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1600" y="3771900"/>
            <a:ext cx="6248400" cy="21268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8530462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Ray Tracing in C++</a:t>
            </a:r>
            <a:endParaRPr lang="en-US" dirty="0"/>
          </a:p>
        </p:txBody>
      </p:sp>
      <p:sp>
        <p:nvSpPr>
          <p:cNvPr id="3" name="Content Placeholder 2"/>
          <p:cNvSpPr>
            <a:spLocks noGrp="1"/>
          </p:cNvSpPr>
          <p:nvPr>
            <p:ph sz="quarter" idx="1"/>
          </p:nvPr>
        </p:nvSpPr>
        <p:spPr/>
        <p:txBody>
          <a:bodyPr/>
          <a:lstStyle/>
          <a:p>
            <a:r>
              <a:rPr lang="en-US" dirty="0" smtClean="0"/>
              <a:t>Only </a:t>
            </a:r>
            <a:r>
              <a:rPr lang="en-US" dirty="0"/>
              <a:t>move in one direction on the ray from the smaller t to the bigger t. </a:t>
            </a:r>
            <a:endParaRPr lang="en-US" dirty="0" smtClean="0"/>
          </a:p>
          <a:p>
            <a:r>
              <a:rPr lang="en-US" dirty="0" smtClean="0"/>
              <a:t>Iterate </a:t>
            </a:r>
            <a:r>
              <a:rPr lang="en-US" dirty="0"/>
              <a:t>through each object, determine if there is an intersection </a:t>
            </a:r>
            <a:r>
              <a:rPr lang="en-US" dirty="0" smtClean="0"/>
              <a:t>point</a:t>
            </a:r>
          </a:p>
          <a:p>
            <a:r>
              <a:rPr lang="en-US" dirty="0" smtClean="0"/>
              <a:t> Find </a:t>
            </a:r>
            <a:r>
              <a:rPr lang="en-US" dirty="0"/>
              <a:t>the corresponding t parameter of this intersection and </a:t>
            </a:r>
            <a:r>
              <a:rPr lang="en-US" dirty="0" smtClean="0"/>
              <a:t>find </a:t>
            </a:r>
            <a:r>
              <a:rPr lang="en-US" dirty="0"/>
              <a:t>the closest one by taking the smallest t that is positive </a:t>
            </a:r>
            <a:endParaRPr lang="en-US" dirty="0" smtClean="0"/>
          </a:p>
          <a:p>
            <a:r>
              <a:rPr lang="en-US" dirty="0" smtClean="0"/>
              <a:t>That </a:t>
            </a:r>
            <a:r>
              <a:rPr lang="en-US" dirty="0"/>
              <a:t>means it's in front of our starting point not </a:t>
            </a:r>
            <a:r>
              <a:rPr lang="en-US" dirty="0" smtClean="0"/>
              <a:t>behind</a:t>
            </a:r>
            <a:endParaRPr lang="en-US" dirty="0"/>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0" y="4648200"/>
            <a:ext cx="4591050" cy="1866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9786956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Ray Tracing in C++</a:t>
            </a:r>
            <a:endParaRPr lang="en-US" dirty="0"/>
          </a:p>
        </p:txBody>
      </p:sp>
      <p:sp>
        <p:nvSpPr>
          <p:cNvPr id="3" name="Content Placeholder 2"/>
          <p:cNvSpPr>
            <a:spLocks noGrp="1"/>
          </p:cNvSpPr>
          <p:nvPr>
            <p:ph sz="quarter" idx="1"/>
          </p:nvPr>
        </p:nvSpPr>
        <p:spPr/>
        <p:txBody>
          <a:bodyPr>
            <a:normAutofit/>
          </a:bodyPr>
          <a:lstStyle/>
          <a:p>
            <a:r>
              <a:rPr lang="en-US" dirty="0" smtClean="0"/>
              <a:t>Start by only ray tracing a sphere</a:t>
            </a:r>
          </a:p>
          <a:p>
            <a:r>
              <a:rPr lang="en-US" dirty="0"/>
              <a:t>A ray is defined by: R(t) = R0 + t * Rd , t &gt; 0 with R0 = [X0, Y0, Z0] and Rd = [</a:t>
            </a:r>
            <a:r>
              <a:rPr lang="en-US" dirty="0" err="1"/>
              <a:t>Xd</a:t>
            </a:r>
            <a:r>
              <a:rPr lang="en-US" dirty="0"/>
              <a:t>, </a:t>
            </a:r>
            <a:r>
              <a:rPr lang="en-US" dirty="0" err="1"/>
              <a:t>Yd</a:t>
            </a:r>
            <a:r>
              <a:rPr lang="en-US" dirty="0"/>
              <a:t>, </a:t>
            </a:r>
            <a:r>
              <a:rPr lang="en-US" dirty="0" err="1"/>
              <a:t>Zd</a:t>
            </a:r>
            <a:r>
              <a:rPr lang="en-US" dirty="0"/>
              <a:t>]</a:t>
            </a:r>
            <a:endParaRPr lang="en-US" dirty="0"/>
          </a:p>
          <a:p>
            <a:r>
              <a:rPr lang="en-US" dirty="0"/>
              <a:t>A sphere can be defined by its center and radius with </a:t>
            </a:r>
            <a:r>
              <a:rPr lang="en-US" dirty="0" err="1"/>
              <a:t>Sc</a:t>
            </a:r>
            <a:r>
              <a:rPr lang="en-US" dirty="0"/>
              <a:t> = [xc, </a:t>
            </a:r>
            <a:r>
              <a:rPr lang="en-US" dirty="0" err="1"/>
              <a:t>yc</a:t>
            </a:r>
            <a:r>
              <a:rPr lang="en-US" dirty="0"/>
              <a:t>, </a:t>
            </a:r>
            <a:r>
              <a:rPr lang="en-US" dirty="0" err="1"/>
              <a:t>zc</a:t>
            </a:r>
            <a:r>
              <a:rPr lang="en-US" dirty="0"/>
              <a:t>] So a sphere of radius </a:t>
            </a:r>
            <a:r>
              <a:rPr lang="en-US" dirty="0" err="1"/>
              <a:t>Sr</a:t>
            </a:r>
            <a:r>
              <a:rPr lang="en-US" dirty="0"/>
              <a:t> is: </a:t>
            </a:r>
            <a:endParaRPr lang="en-US" dirty="0"/>
          </a:p>
          <a:p>
            <a:r>
              <a:rPr lang="en-US" dirty="0" smtClean="0"/>
              <a:t>S </a:t>
            </a:r>
            <a:r>
              <a:rPr lang="en-US" dirty="0"/>
              <a:t>= the set of points[</a:t>
            </a:r>
            <a:r>
              <a:rPr lang="en-US" dirty="0" err="1"/>
              <a:t>xs</a:t>
            </a:r>
            <a:r>
              <a:rPr lang="en-US" dirty="0"/>
              <a:t>, </a:t>
            </a:r>
            <a:r>
              <a:rPr lang="en-US" dirty="0" err="1"/>
              <a:t>ys</a:t>
            </a:r>
            <a:r>
              <a:rPr lang="en-US" dirty="0"/>
              <a:t>, </a:t>
            </a:r>
            <a:r>
              <a:rPr lang="en-US" dirty="0" err="1"/>
              <a:t>zs</a:t>
            </a:r>
            <a:r>
              <a:rPr lang="en-US" dirty="0"/>
              <a:t>], where (</a:t>
            </a:r>
            <a:r>
              <a:rPr lang="en-US" dirty="0" err="1"/>
              <a:t>xs</a:t>
            </a:r>
            <a:r>
              <a:rPr lang="en-US" dirty="0"/>
              <a:t> - xc)2 + (</a:t>
            </a:r>
            <a:r>
              <a:rPr lang="en-US" dirty="0" err="1"/>
              <a:t>ys</a:t>
            </a:r>
            <a:r>
              <a:rPr lang="en-US" dirty="0"/>
              <a:t> - </a:t>
            </a:r>
            <a:r>
              <a:rPr lang="en-US" dirty="0" err="1"/>
              <a:t>yc</a:t>
            </a:r>
            <a:r>
              <a:rPr lang="en-US" dirty="0"/>
              <a:t>)2 + (</a:t>
            </a:r>
            <a:r>
              <a:rPr lang="en-US" dirty="0" err="1"/>
              <a:t>zs</a:t>
            </a:r>
            <a:r>
              <a:rPr lang="en-US" dirty="0"/>
              <a:t> - </a:t>
            </a:r>
            <a:r>
              <a:rPr lang="en-US" dirty="0" err="1"/>
              <a:t>zc</a:t>
            </a:r>
            <a:r>
              <a:rPr lang="en-US" dirty="0"/>
              <a:t>)2 = Sr2</a:t>
            </a:r>
            <a:br>
              <a:rPr lang="en-US" dirty="0"/>
            </a:br>
            <a:r>
              <a:rPr lang="en-US" dirty="0"/>
              <a:t/>
            </a:r>
            <a:br>
              <a:rPr lang="en-US" dirty="0"/>
            </a:br>
            <a:r>
              <a:rPr lang="en-US" dirty="0"/>
              <a:t>To solve algebraically, substitute the ray equation into sphere equation and solve for t.</a:t>
            </a:r>
            <a:endParaRPr lang="en-US" dirty="0"/>
          </a:p>
          <a:p>
            <a:endParaRPr lang="en-US" dirty="0"/>
          </a:p>
        </p:txBody>
      </p:sp>
    </p:spTree>
    <p:extLst>
      <p:ext uri="{BB962C8B-B14F-4D97-AF65-F5344CB8AC3E}">
        <p14:creationId xmlns:p14="http://schemas.microsoft.com/office/powerpoint/2010/main" val="296676751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Ray Tracing in C++</a:t>
            </a:r>
            <a:endParaRPr lang="en-US" dirty="0"/>
          </a:p>
        </p:txBody>
      </p:sp>
      <p:sp>
        <p:nvSpPr>
          <p:cNvPr id="3" name="Content Placeholder 2"/>
          <p:cNvSpPr>
            <a:spLocks noGrp="1"/>
          </p:cNvSpPr>
          <p:nvPr>
            <p:ph sz="quarter" idx="1"/>
          </p:nvPr>
        </p:nvSpPr>
        <p:spPr/>
        <p:txBody>
          <a:bodyPr>
            <a:normAutofit fontScale="85000" lnSpcReduction="10000"/>
          </a:bodyPr>
          <a:lstStyle/>
          <a:p>
            <a:r>
              <a:rPr lang="en-US" dirty="0" smtClean="0"/>
              <a:t>Now we know if the ray intersected a sphere, what now?</a:t>
            </a:r>
          </a:p>
          <a:p>
            <a:r>
              <a:rPr lang="en-US" dirty="0" smtClean="0"/>
              <a:t>Now we compute the color contribution from each light</a:t>
            </a:r>
          </a:p>
          <a:p>
            <a:r>
              <a:rPr lang="en-US" dirty="0"/>
              <a:t>The lighting in one point is equal to the sum of the contribution of each individual light source. </a:t>
            </a:r>
            <a:endParaRPr lang="en-US" dirty="0" smtClean="0"/>
          </a:p>
          <a:p>
            <a:r>
              <a:rPr lang="en-US" dirty="0" smtClean="0"/>
              <a:t>The </a:t>
            </a:r>
            <a:r>
              <a:rPr lang="en-US" dirty="0"/>
              <a:t>problem here is way oversimplified by providing a finite list of well defined point lights</a:t>
            </a:r>
            <a:r>
              <a:rPr lang="en-US" dirty="0" smtClean="0"/>
              <a:t>.</a:t>
            </a:r>
          </a:p>
          <a:p>
            <a:r>
              <a:rPr lang="en-US" dirty="0"/>
              <a:t>We rapidly cull any light that is not visible from our side of the surface. That is if the exiting normal to our sphere and the light direction, point towards opposite direction. This is achieved by this simple code :</a:t>
            </a:r>
          </a:p>
          <a:p>
            <a:pPr marL="0" indent="0">
              <a:buNone/>
            </a:pPr>
            <a:r>
              <a:rPr lang="en-US" dirty="0"/>
              <a:t>// sign of dot product tells if they're pointing in the same </a:t>
            </a:r>
            <a:r>
              <a:rPr lang="en-US" dirty="0" smtClean="0"/>
              <a:t>direction</a:t>
            </a:r>
          </a:p>
          <a:p>
            <a:pPr marL="0" indent="0">
              <a:buNone/>
            </a:pPr>
            <a:r>
              <a:rPr lang="en-US" dirty="0"/>
              <a:t>	</a:t>
            </a:r>
            <a:r>
              <a:rPr lang="en-US" dirty="0" smtClean="0"/>
              <a:t> </a:t>
            </a:r>
            <a:r>
              <a:rPr lang="en-US" dirty="0"/>
              <a:t>if ( n * </a:t>
            </a:r>
            <a:r>
              <a:rPr lang="en-US" dirty="0" err="1"/>
              <a:t>dist</a:t>
            </a:r>
            <a:r>
              <a:rPr lang="en-US" dirty="0"/>
              <a:t> &lt;= 0.0f ) continue; </a:t>
            </a:r>
          </a:p>
          <a:p>
            <a:r>
              <a:rPr lang="en-US" dirty="0"/>
              <a:t>Then we determine if the point is in the shadow of another object for this particular light</a:t>
            </a:r>
            <a:r>
              <a:rPr lang="en-US" dirty="0" smtClean="0"/>
              <a:t>. </a:t>
            </a:r>
            <a:endParaRPr lang="en-US" dirty="0"/>
          </a:p>
          <a:p>
            <a:endParaRPr lang="en-US" dirty="0"/>
          </a:p>
        </p:txBody>
      </p:sp>
    </p:spTree>
    <p:extLst>
      <p:ext uri="{BB962C8B-B14F-4D97-AF65-F5344CB8AC3E}">
        <p14:creationId xmlns:p14="http://schemas.microsoft.com/office/powerpoint/2010/main" val="296676751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Ray Tracing in C++</a:t>
            </a:r>
            <a:endParaRPr lang="en-US" dirty="0"/>
          </a:p>
        </p:txBody>
      </p:sp>
      <p:sp>
        <p:nvSpPr>
          <p:cNvPr id="3" name="Content Placeholder 2"/>
          <p:cNvSpPr>
            <a:spLocks noGrp="1"/>
          </p:cNvSpPr>
          <p:nvPr>
            <p:ph sz="quarter" idx="1"/>
          </p:nvPr>
        </p:nvSpPr>
        <p:spPr/>
        <p:txBody>
          <a:bodyPr>
            <a:normAutofit/>
          </a:bodyPr>
          <a:lstStyle/>
          <a:p>
            <a:r>
              <a:rPr lang="en-US" dirty="0"/>
              <a:t>The code for this is similar to the intersection </a:t>
            </a:r>
            <a:r>
              <a:rPr lang="en-US" dirty="0" smtClean="0"/>
              <a:t>code used earlier</a:t>
            </a:r>
          </a:p>
          <a:p>
            <a:r>
              <a:rPr lang="en-US" dirty="0" smtClean="0"/>
              <a:t>Cast </a:t>
            </a:r>
            <a:r>
              <a:rPr lang="en-US" dirty="0"/>
              <a:t>a ray from our intersection point towards the light source </a:t>
            </a:r>
          </a:p>
          <a:p>
            <a:r>
              <a:rPr lang="en-US" dirty="0" smtClean="0"/>
              <a:t>It's </a:t>
            </a:r>
            <a:r>
              <a:rPr lang="en-US" dirty="0"/>
              <a:t>possible because it is a point light, that is a single point in </a:t>
            </a:r>
            <a:r>
              <a:rPr lang="en-US" dirty="0" smtClean="0"/>
              <a:t>space. </a:t>
            </a:r>
          </a:p>
          <a:p>
            <a:r>
              <a:rPr lang="en-US" dirty="0" smtClean="0"/>
              <a:t>See if this ray intersects anything, and if so, we </a:t>
            </a:r>
            <a:r>
              <a:rPr lang="en-US" dirty="0"/>
              <a:t>stop the iteration because we know that the object is in the light shadow.</a:t>
            </a:r>
          </a:p>
        </p:txBody>
      </p:sp>
    </p:spTree>
    <p:extLst>
      <p:ext uri="{BB962C8B-B14F-4D97-AF65-F5344CB8AC3E}">
        <p14:creationId xmlns:p14="http://schemas.microsoft.com/office/powerpoint/2010/main" val="296676751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Ray Tracing in C++</a:t>
            </a:r>
            <a:endParaRPr lang="en-US" dirty="0"/>
          </a:p>
        </p:txBody>
      </p:sp>
      <p:sp>
        <p:nvSpPr>
          <p:cNvPr id="3" name="Content Placeholder 2"/>
          <p:cNvSpPr>
            <a:spLocks noGrp="1"/>
          </p:cNvSpPr>
          <p:nvPr>
            <p:ph sz="quarter" idx="1"/>
          </p:nvPr>
        </p:nvSpPr>
        <p:spPr/>
        <p:txBody>
          <a:bodyPr/>
          <a:lstStyle/>
          <a:p>
            <a:r>
              <a:rPr lang="en-US" dirty="0" smtClean="0"/>
              <a:t>So, if our point is not in shadow, what do we do?</a:t>
            </a:r>
          </a:p>
          <a:p>
            <a:r>
              <a:rPr lang="en-US" dirty="0"/>
              <a:t>When we hit such a surface in our </a:t>
            </a:r>
            <a:r>
              <a:rPr lang="en-US" dirty="0" err="1"/>
              <a:t>raytracer</a:t>
            </a:r>
            <a:r>
              <a:rPr lang="en-US" dirty="0"/>
              <a:t> code, we will compute the cosine of the angle theta that the incoming ray does with the surface (via the normal) : </a:t>
            </a:r>
          </a:p>
          <a:p>
            <a:r>
              <a:rPr lang="en-US" dirty="0"/>
              <a:t>float lambert = (</a:t>
            </a:r>
            <a:r>
              <a:rPr lang="en-US" dirty="0" err="1"/>
              <a:t>lightRay.dir</a:t>
            </a:r>
            <a:r>
              <a:rPr lang="en-US" dirty="0"/>
              <a:t> * n) * </a:t>
            </a:r>
            <a:r>
              <a:rPr lang="en-US" dirty="0" err="1"/>
              <a:t>coef</a:t>
            </a:r>
            <a:r>
              <a:rPr lang="en-US" dirty="0"/>
              <a:t>; </a:t>
            </a:r>
          </a:p>
          <a:p>
            <a:r>
              <a:rPr lang="en-US" dirty="0"/>
              <a:t>Then we multiply that </a:t>
            </a:r>
            <a:r>
              <a:rPr lang="en-US" dirty="0" err="1"/>
              <a:t>lambertian</a:t>
            </a:r>
            <a:r>
              <a:rPr lang="en-US" dirty="0"/>
              <a:t> </a:t>
            </a:r>
            <a:r>
              <a:rPr lang="en-US" dirty="0" err="1"/>
              <a:t>coeficient</a:t>
            </a:r>
            <a:r>
              <a:rPr lang="en-US" dirty="0"/>
              <a:t> with the diffuse color property of the surface, that will give us the perceived lighting for the current viewing ray</a:t>
            </a:r>
            <a:r>
              <a:rPr lang="en-US" dirty="0" smtClean="0"/>
              <a:t>.</a:t>
            </a:r>
          </a:p>
          <a:p>
            <a:r>
              <a:rPr lang="en-US" dirty="0" smtClean="0"/>
              <a:t>This gives us the </a:t>
            </a:r>
            <a:r>
              <a:rPr lang="en-US" b="1" dirty="0" smtClean="0"/>
              <a:t>diffuse</a:t>
            </a:r>
            <a:r>
              <a:rPr lang="en-US" dirty="0" smtClean="0"/>
              <a:t> color component!</a:t>
            </a:r>
            <a:endParaRPr lang="en-US" dirty="0"/>
          </a:p>
        </p:txBody>
      </p:sp>
    </p:spTree>
    <p:extLst>
      <p:ext uri="{BB962C8B-B14F-4D97-AF65-F5344CB8AC3E}">
        <p14:creationId xmlns:p14="http://schemas.microsoft.com/office/powerpoint/2010/main" val="296676751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Ray Tracing in C++</a:t>
            </a:r>
            <a:endParaRPr lang="en-US" dirty="0"/>
          </a:p>
        </p:txBody>
      </p:sp>
      <p:sp>
        <p:nvSpPr>
          <p:cNvPr id="3" name="Content Placeholder 2"/>
          <p:cNvSpPr>
            <a:spLocks noGrp="1"/>
          </p:cNvSpPr>
          <p:nvPr>
            <p:ph sz="quarter" idx="1"/>
          </p:nvPr>
        </p:nvSpPr>
        <p:spPr/>
        <p:txBody>
          <a:bodyPr>
            <a:normAutofit fontScale="92500"/>
          </a:bodyPr>
          <a:lstStyle/>
          <a:p>
            <a:r>
              <a:rPr lang="en-US" dirty="0" smtClean="0"/>
              <a:t>Now we need to add reflections!</a:t>
            </a:r>
          </a:p>
          <a:p>
            <a:r>
              <a:rPr lang="en-US" dirty="0" smtClean="0"/>
              <a:t>In </a:t>
            </a:r>
            <a:r>
              <a:rPr lang="en-US" dirty="0"/>
              <a:t>addition to the diffusion color attribute described above, we'll give our surface a reflection coefficient. </a:t>
            </a:r>
            <a:endParaRPr lang="en-US" dirty="0" smtClean="0"/>
          </a:p>
          <a:p>
            <a:r>
              <a:rPr lang="en-US" dirty="0" smtClean="0"/>
              <a:t>If </a:t>
            </a:r>
            <a:r>
              <a:rPr lang="en-US" dirty="0"/>
              <a:t>this coefficient is 0, then that surface is not reflective at all and we can stop our iteration for this pixel and go to the next one. </a:t>
            </a:r>
            <a:endParaRPr lang="en-US" dirty="0" smtClean="0"/>
          </a:p>
          <a:p>
            <a:r>
              <a:rPr lang="en-US" dirty="0" smtClean="0"/>
              <a:t>If </a:t>
            </a:r>
            <a:r>
              <a:rPr lang="en-US" dirty="0"/>
              <a:t>this coefficient is greater than 0, then part of the lighting for that surface will be computed by launching a new ray from a new starting point at the incident point on that surface</a:t>
            </a:r>
            <a:r>
              <a:rPr lang="en-US" dirty="0" smtClean="0"/>
              <a:t>.</a:t>
            </a:r>
          </a:p>
          <a:p>
            <a:r>
              <a:rPr lang="en-US" dirty="0" smtClean="0"/>
              <a:t> </a:t>
            </a:r>
            <a:r>
              <a:rPr lang="en-US" dirty="0"/>
              <a:t>The direction of the new ray, is the "reflected" direction, reflection of the incident view ray by the surface normal.</a:t>
            </a:r>
          </a:p>
        </p:txBody>
      </p:sp>
    </p:spTree>
    <p:extLst>
      <p:ext uri="{BB962C8B-B14F-4D97-AF65-F5344CB8AC3E}">
        <p14:creationId xmlns:p14="http://schemas.microsoft.com/office/powerpoint/2010/main" val="29667675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pPr eaLnBrk="1" hangingPunct="1"/>
            <a:r>
              <a:rPr lang="en-CA" smtClean="0"/>
              <a:t>Local Illumination Revisited</a:t>
            </a:r>
            <a:endParaRPr lang="en-US" smtClean="0"/>
          </a:p>
        </p:txBody>
      </p:sp>
      <p:sp>
        <p:nvSpPr>
          <p:cNvPr id="26627" name="Rectangle 3"/>
          <p:cNvSpPr>
            <a:spLocks noGrp="1" noChangeArrowheads="1"/>
          </p:cNvSpPr>
          <p:nvPr>
            <p:ph idx="1"/>
          </p:nvPr>
        </p:nvSpPr>
        <p:spPr/>
        <p:txBody>
          <a:bodyPr/>
          <a:lstStyle/>
          <a:p>
            <a:pPr eaLnBrk="1" hangingPunct="1"/>
            <a:r>
              <a:rPr lang="en-CA" smtClean="0"/>
              <a:t>previously: Phong illumination model</a:t>
            </a:r>
            <a:br>
              <a:rPr lang="en-CA" smtClean="0"/>
            </a:br>
            <a:r>
              <a:rPr lang="en-CA" smtClean="0"/>
              <a:t>(ambient, diffuse, and specular reflection)</a:t>
            </a:r>
            <a:br>
              <a:rPr lang="en-CA" smtClean="0"/>
            </a:br>
            <a:r>
              <a:rPr lang="en-US" smtClean="0">
                <a:sym typeface="Symbol" pitchFamily="18" charset="2"/>
              </a:rPr>
              <a:t></a:t>
            </a:r>
            <a:r>
              <a:rPr lang="en-CA" smtClean="0"/>
              <a:t> only coarse </a:t>
            </a:r>
            <a:r>
              <a:rPr lang="en-CA" b="1" smtClean="0"/>
              <a:t>approximation</a:t>
            </a:r>
            <a:r>
              <a:rPr lang="en-CA" smtClean="0"/>
              <a:t> of reality</a:t>
            </a:r>
          </a:p>
          <a:p>
            <a:pPr eaLnBrk="1" hangingPunct="1"/>
            <a:r>
              <a:rPr lang="en-CA" smtClean="0"/>
              <a:t>goal: look at real physical conditions</a:t>
            </a:r>
          </a:p>
          <a:p>
            <a:pPr lvl="1" eaLnBrk="1" hangingPunct="1"/>
            <a:r>
              <a:rPr lang="en-CA" smtClean="0"/>
              <a:t>use particle model of light</a:t>
            </a:r>
          </a:p>
          <a:p>
            <a:pPr lvl="1" eaLnBrk="1" hangingPunct="1"/>
            <a:r>
              <a:rPr lang="en-CA" smtClean="0"/>
              <a:t>derive reflected amount of light depending on</a:t>
            </a:r>
          </a:p>
          <a:p>
            <a:pPr lvl="2" eaLnBrk="1" hangingPunct="1"/>
            <a:r>
              <a:rPr lang="en-CA" smtClean="0"/>
              <a:t>incoming light from different directions</a:t>
            </a:r>
          </a:p>
          <a:p>
            <a:pPr lvl="2" eaLnBrk="1" hangingPunct="1"/>
            <a:r>
              <a:rPr lang="en-CA" smtClean="0"/>
              <a:t>more realistically modeled reflection properties</a:t>
            </a:r>
          </a:p>
          <a:p>
            <a:pPr lvl="2" eaLnBrk="1" hangingPunct="1"/>
            <a:r>
              <a:rPr lang="en-CA" smtClean="0"/>
              <a:t>own emitted light</a:t>
            </a:r>
            <a:endParaRPr lang="en-US" smtClean="0"/>
          </a:p>
        </p:txBody>
      </p:sp>
    </p:spTree>
    <p:extLst>
      <p:ext uri="{BB962C8B-B14F-4D97-AF65-F5344CB8AC3E}">
        <p14:creationId xmlns:p14="http://schemas.microsoft.com/office/powerpoint/2010/main" val="274894172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Ray Tracing in C++</a:t>
            </a:r>
            <a:endParaRPr lang="en-US" dirty="0"/>
          </a:p>
        </p:txBody>
      </p:sp>
      <p:sp>
        <p:nvSpPr>
          <p:cNvPr id="3" name="Content Placeholder 2"/>
          <p:cNvSpPr>
            <a:spLocks noGrp="1"/>
          </p:cNvSpPr>
          <p:nvPr>
            <p:ph sz="quarter" idx="1"/>
          </p:nvPr>
        </p:nvSpPr>
        <p:spPr/>
        <p:txBody>
          <a:bodyPr/>
          <a:lstStyle/>
          <a:p>
            <a:pPr marL="0" indent="0">
              <a:buNone/>
            </a:pPr>
            <a:r>
              <a:rPr lang="en-US" dirty="0"/>
              <a:t>float </a:t>
            </a:r>
            <a:r>
              <a:rPr lang="en-US" dirty="0" smtClean="0"/>
              <a:t>reflect </a:t>
            </a:r>
            <a:r>
              <a:rPr lang="en-US" dirty="0"/>
              <a:t>= 2.0f * (</a:t>
            </a:r>
            <a:r>
              <a:rPr lang="en-US" dirty="0" err="1"/>
              <a:t>viewRay.dir</a:t>
            </a:r>
            <a:r>
              <a:rPr lang="en-US" dirty="0"/>
              <a:t> * n); </a:t>
            </a:r>
            <a:endParaRPr lang="en-US" dirty="0" smtClean="0"/>
          </a:p>
          <a:p>
            <a:pPr marL="0" indent="0">
              <a:buNone/>
            </a:pPr>
            <a:r>
              <a:rPr lang="en-US" dirty="0" err="1" smtClean="0"/>
              <a:t>viewRay.start</a:t>
            </a:r>
            <a:r>
              <a:rPr lang="en-US" dirty="0" smtClean="0"/>
              <a:t> </a:t>
            </a:r>
            <a:r>
              <a:rPr lang="en-US" dirty="0"/>
              <a:t>= </a:t>
            </a:r>
            <a:r>
              <a:rPr lang="en-US" dirty="0" err="1"/>
              <a:t>newStart</a:t>
            </a:r>
            <a:r>
              <a:rPr lang="en-US" dirty="0"/>
              <a:t>; </a:t>
            </a:r>
            <a:endParaRPr lang="en-US" dirty="0" smtClean="0"/>
          </a:p>
          <a:p>
            <a:pPr marL="0" indent="0">
              <a:buNone/>
            </a:pPr>
            <a:r>
              <a:rPr lang="en-US" dirty="0" err="1" smtClean="0"/>
              <a:t>viewRay.dir</a:t>
            </a:r>
            <a:r>
              <a:rPr lang="en-US" dirty="0" smtClean="0"/>
              <a:t> = </a:t>
            </a:r>
            <a:r>
              <a:rPr lang="en-US" dirty="0" err="1"/>
              <a:t>viewRay.dir</a:t>
            </a:r>
            <a:r>
              <a:rPr lang="en-US" dirty="0"/>
              <a:t> - </a:t>
            </a:r>
            <a:r>
              <a:rPr lang="en-US" dirty="0" smtClean="0"/>
              <a:t>reflect </a:t>
            </a:r>
            <a:r>
              <a:rPr lang="en-US" dirty="0"/>
              <a:t>* n;</a:t>
            </a:r>
          </a:p>
        </p:txBody>
      </p:sp>
    </p:spTree>
    <p:extLst>
      <p:ext uri="{BB962C8B-B14F-4D97-AF65-F5344CB8AC3E}">
        <p14:creationId xmlns:p14="http://schemas.microsoft.com/office/powerpoint/2010/main" val="296676751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Ray Tracing in C++</a:t>
            </a:r>
            <a:endParaRPr lang="en-US" dirty="0"/>
          </a:p>
        </p:txBody>
      </p:sp>
      <p:sp>
        <p:nvSpPr>
          <p:cNvPr id="3" name="Content Placeholder 2"/>
          <p:cNvSpPr>
            <a:spLocks noGrp="1"/>
          </p:cNvSpPr>
          <p:nvPr>
            <p:ph sz="quarter" idx="1"/>
          </p:nvPr>
        </p:nvSpPr>
        <p:spPr/>
        <p:txBody>
          <a:bodyPr>
            <a:normAutofit fontScale="92500" lnSpcReduction="20000"/>
          </a:bodyPr>
          <a:lstStyle/>
          <a:p>
            <a:r>
              <a:rPr lang="en-US" dirty="0" smtClean="0"/>
              <a:t>Could </a:t>
            </a:r>
            <a:r>
              <a:rPr lang="en-US" dirty="0"/>
              <a:t>potentially end up in a situation where each new ray would hit a surface and be reflected and so on </a:t>
            </a:r>
            <a:r>
              <a:rPr lang="en-US" dirty="0" smtClean="0"/>
              <a:t>forever </a:t>
            </a:r>
          </a:p>
          <a:p>
            <a:r>
              <a:rPr lang="en-US" dirty="0" smtClean="0"/>
              <a:t>In </a:t>
            </a:r>
            <a:r>
              <a:rPr lang="en-US" dirty="0"/>
              <a:t>order to avoid infinite loop, we arbitrarily limit the number of iterations by pixel (for example, no more than ten iterations in the current code</a:t>
            </a:r>
            <a:r>
              <a:rPr lang="en-US" dirty="0" smtClean="0"/>
              <a:t>)</a:t>
            </a:r>
          </a:p>
          <a:p>
            <a:r>
              <a:rPr lang="en-US" dirty="0" smtClean="0"/>
              <a:t>Of </a:t>
            </a:r>
            <a:r>
              <a:rPr lang="en-US" dirty="0"/>
              <a:t>course when we hit that limitation the lighting will be wrong, but as long as we have no perfect reflection (less than a hundred percent) each iteration will contribute less than the previous one to the overall </a:t>
            </a:r>
            <a:r>
              <a:rPr lang="en-US" dirty="0" smtClean="0"/>
              <a:t>lighting</a:t>
            </a:r>
          </a:p>
          <a:p>
            <a:r>
              <a:rPr lang="en-US" dirty="0" smtClean="0"/>
              <a:t>So </a:t>
            </a:r>
            <a:r>
              <a:rPr lang="en-US" dirty="0"/>
              <a:t>hopefully cutting after the tenth iteration will not cause too many visual issues. </a:t>
            </a:r>
            <a:endParaRPr lang="en-US" dirty="0" smtClean="0"/>
          </a:p>
          <a:p>
            <a:r>
              <a:rPr lang="en-US" dirty="0" smtClean="0"/>
              <a:t>We </a:t>
            </a:r>
            <a:r>
              <a:rPr lang="en-US" dirty="0"/>
              <a:t>could alter that if we are to render a special scene that still requires more (a hall of mirror type of scene for example</a:t>
            </a:r>
            <a:r>
              <a:rPr lang="en-US" dirty="0" smtClean="0"/>
              <a:t>)</a:t>
            </a:r>
            <a:endParaRPr lang="en-US" dirty="0"/>
          </a:p>
        </p:txBody>
      </p:sp>
    </p:spTree>
    <p:extLst>
      <p:ext uri="{BB962C8B-B14F-4D97-AF65-F5344CB8AC3E}">
        <p14:creationId xmlns:p14="http://schemas.microsoft.com/office/powerpoint/2010/main" val="296676751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Ray Tracing in C++</a:t>
            </a:r>
            <a:endParaRPr lang="en-US" dirty="0"/>
          </a:p>
        </p:txBody>
      </p:sp>
      <p:sp>
        <p:nvSpPr>
          <p:cNvPr id="3" name="Content Placeholder 2"/>
          <p:cNvSpPr>
            <a:spLocks noGrp="1"/>
          </p:cNvSpPr>
          <p:nvPr>
            <p:ph sz="quarter" idx="1"/>
          </p:nvPr>
        </p:nvSpPr>
        <p:spPr/>
        <p:txBody>
          <a:bodyPr>
            <a:normAutofit lnSpcReduction="10000"/>
          </a:bodyPr>
          <a:lstStyle/>
          <a:p>
            <a:r>
              <a:rPr lang="en-US" dirty="0" smtClean="0"/>
              <a:t>Now we want to add in specular highlights</a:t>
            </a:r>
          </a:p>
          <a:p>
            <a:endParaRPr lang="en-US" dirty="0"/>
          </a:p>
          <a:p>
            <a:pPr marL="0" indent="0">
              <a:buNone/>
            </a:pPr>
            <a:r>
              <a:rPr lang="en-US" dirty="0"/>
              <a:t>float </a:t>
            </a:r>
            <a:r>
              <a:rPr lang="en-US" dirty="0" smtClean="0"/>
              <a:t>reflect </a:t>
            </a:r>
            <a:r>
              <a:rPr lang="en-US" dirty="0"/>
              <a:t>= 2.0f * (</a:t>
            </a:r>
            <a:r>
              <a:rPr lang="en-US" dirty="0" err="1"/>
              <a:t>lightRay.dir</a:t>
            </a:r>
            <a:r>
              <a:rPr lang="en-US" dirty="0"/>
              <a:t> * n); </a:t>
            </a:r>
            <a:endParaRPr lang="en-US" dirty="0" smtClean="0"/>
          </a:p>
          <a:p>
            <a:pPr marL="0" indent="0">
              <a:buNone/>
            </a:pPr>
            <a:r>
              <a:rPr lang="en-US" dirty="0" smtClean="0"/>
              <a:t>vector </a:t>
            </a:r>
            <a:r>
              <a:rPr lang="en-US" dirty="0" err="1"/>
              <a:t>phongDir</a:t>
            </a:r>
            <a:r>
              <a:rPr lang="en-US" dirty="0"/>
              <a:t> = </a:t>
            </a:r>
            <a:r>
              <a:rPr lang="en-US" dirty="0" err="1"/>
              <a:t>lightRay.dir</a:t>
            </a:r>
            <a:r>
              <a:rPr lang="en-US" dirty="0"/>
              <a:t> - </a:t>
            </a:r>
            <a:r>
              <a:rPr lang="en-US" dirty="0" smtClean="0"/>
              <a:t>reflect </a:t>
            </a:r>
            <a:r>
              <a:rPr lang="en-US" dirty="0"/>
              <a:t>* n; </a:t>
            </a:r>
            <a:endParaRPr lang="en-US" dirty="0" smtClean="0"/>
          </a:p>
          <a:p>
            <a:pPr marL="0" indent="0">
              <a:buNone/>
            </a:pPr>
            <a:r>
              <a:rPr lang="en-US" dirty="0" smtClean="0"/>
              <a:t>float </a:t>
            </a:r>
            <a:r>
              <a:rPr lang="en-US" dirty="0" err="1"/>
              <a:t>phongTerm</a:t>
            </a:r>
            <a:r>
              <a:rPr lang="en-US" dirty="0"/>
              <a:t> = _MAX(</a:t>
            </a:r>
            <a:r>
              <a:rPr lang="en-US" dirty="0" err="1"/>
              <a:t>phongDir</a:t>
            </a:r>
            <a:r>
              <a:rPr lang="en-US" dirty="0"/>
              <a:t> * </a:t>
            </a:r>
            <a:r>
              <a:rPr lang="en-US" dirty="0" err="1"/>
              <a:t>viewRay.dir</a:t>
            </a:r>
            <a:r>
              <a:rPr lang="en-US" dirty="0"/>
              <a:t>, 0.0f) ; </a:t>
            </a:r>
            <a:r>
              <a:rPr lang="en-US" dirty="0" err="1"/>
              <a:t>phongTerm</a:t>
            </a:r>
            <a:r>
              <a:rPr lang="en-US" dirty="0"/>
              <a:t> = </a:t>
            </a:r>
            <a:r>
              <a:rPr lang="en-US" dirty="0" err="1"/>
              <a:t>currentMat.specvalue</a:t>
            </a:r>
            <a:r>
              <a:rPr lang="en-US" dirty="0"/>
              <a:t> * </a:t>
            </a:r>
            <a:r>
              <a:rPr lang="en-US" dirty="0" err="1"/>
              <a:t>powf</a:t>
            </a:r>
            <a:r>
              <a:rPr lang="en-US" dirty="0"/>
              <a:t>(</a:t>
            </a:r>
            <a:r>
              <a:rPr lang="en-US" dirty="0" err="1"/>
              <a:t>phongTerm</a:t>
            </a:r>
            <a:r>
              <a:rPr lang="en-US" dirty="0"/>
              <a:t>, </a:t>
            </a:r>
            <a:r>
              <a:rPr lang="en-US" dirty="0" err="1"/>
              <a:t>currentMat.specpower</a:t>
            </a:r>
            <a:r>
              <a:rPr lang="en-US" dirty="0"/>
              <a:t>) * </a:t>
            </a:r>
            <a:r>
              <a:rPr lang="en-US" dirty="0" err="1"/>
              <a:t>coef</a:t>
            </a:r>
            <a:r>
              <a:rPr lang="en-US" dirty="0"/>
              <a:t>; </a:t>
            </a:r>
            <a:endParaRPr lang="en-US" dirty="0" smtClean="0"/>
          </a:p>
          <a:p>
            <a:pPr marL="0" indent="0">
              <a:buNone/>
            </a:pPr>
            <a:r>
              <a:rPr lang="en-US" dirty="0" smtClean="0"/>
              <a:t>red </a:t>
            </a:r>
            <a:r>
              <a:rPr lang="en-US" dirty="0"/>
              <a:t>+= </a:t>
            </a:r>
            <a:r>
              <a:rPr lang="en-US" dirty="0" err="1"/>
              <a:t>phongTerm</a:t>
            </a:r>
            <a:r>
              <a:rPr lang="en-US" dirty="0"/>
              <a:t> * </a:t>
            </a:r>
            <a:r>
              <a:rPr lang="en-US" dirty="0" err="1"/>
              <a:t>current.red</a:t>
            </a:r>
            <a:r>
              <a:rPr lang="en-US" dirty="0"/>
              <a:t>; </a:t>
            </a:r>
            <a:endParaRPr lang="en-US" dirty="0" smtClean="0"/>
          </a:p>
          <a:p>
            <a:pPr marL="0" indent="0">
              <a:buNone/>
            </a:pPr>
            <a:r>
              <a:rPr lang="en-US" dirty="0" smtClean="0"/>
              <a:t>green </a:t>
            </a:r>
            <a:r>
              <a:rPr lang="en-US" dirty="0"/>
              <a:t>+= </a:t>
            </a:r>
            <a:r>
              <a:rPr lang="en-US" dirty="0" err="1"/>
              <a:t>phongTerm</a:t>
            </a:r>
            <a:r>
              <a:rPr lang="en-US" dirty="0"/>
              <a:t> * </a:t>
            </a:r>
            <a:r>
              <a:rPr lang="en-US" dirty="0" err="1"/>
              <a:t>current.green</a:t>
            </a:r>
            <a:r>
              <a:rPr lang="en-US" dirty="0"/>
              <a:t>; </a:t>
            </a:r>
            <a:endParaRPr lang="en-US" dirty="0" smtClean="0"/>
          </a:p>
          <a:p>
            <a:pPr marL="0" indent="0">
              <a:buNone/>
            </a:pPr>
            <a:r>
              <a:rPr lang="en-US" dirty="0" smtClean="0"/>
              <a:t>blue </a:t>
            </a:r>
            <a:r>
              <a:rPr lang="en-US" dirty="0"/>
              <a:t>+= </a:t>
            </a:r>
            <a:r>
              <a:rPr lang="en-US" dirty="0" err="1"/>
              <a:t>phongTerm</a:t>
            </a:r>
            <a:r>
              <a:rPr lang="en-US" dirty="0"/>
              <a:t> * </a:t>
            </a:r>
            <a:r>
              <a:rPr lang="en-US" dirty="0" err="1"/>
              <a:t>current.blue</a:t>
            </a:r>
            <a:r>
              <a:rPr lang="en-US" dirty="0"/>
              <a:t>;</a:t>
            </a:r>
          </a:p>
        </p:txBody>
      </p:sp>
    </p:spTree>
    <p:extLst>
      <p:ext uri="{BB962C8B-B14F-4D97-AF65-F5344CB8AC3E}">
        <p14:creationId xmlns:p14="http://schemas.microsoft.com/office/powerpoint/2010/main" val="29667675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Rectangle 2"/>
          <p:cNvSpPr>
            <a:spLocks noGrp="1" noChangeArrowheads="1"/>
          </p:cNvSpPr>
          <p:nvPr>
            <p:ph type="title"/>
          </p:nvPr>
        </p:nvSpPr>
        <p:spPr/>
        <p:txBody>
          <a:bodyPr/>
          <a:lstStyle/>
          <a:p>
            <a:pPr eaLnBrk="1" hangingPunct="1"/>
            <a:r>
              <a:rPr lang="en-US" smtClean="0"/>
              <a:t>Recall: Differential Calculus</a:t>
            </a:r>
          </a:p>
        </p:txBody>
      </p:sp>
      <p:sp>
        <p:nvSpPr>
          <p:cNvPr id="49155" name="Rectangle 3"/>
          <p:cNvSpPr>
            <a:spLocks noGrp="1" noChangeArrowheads="1"/>
          </p:cNvSpPr>
          <p:nvPr>
            <p:ph idx="1"/>
          </p:nvPr>
        </p:nvSpPr>
        <p:spPr/>
        <p:txBody>
          <a:bodyPr/>
          <a:lstStyle/>
          <a:p>
            <a:pPr eaLnBrk="1" hangingPunct="1"/>
            <a:r>
              <a:rPr lang="en-CA" dirty="0" smtClean="0"/>
              <a:t>example: walking with</a:t>
            </a:r>
            <a:br>
              <a:rPr lang="en-CA" dirty="0" smtClean="0"/>
            </a:br>
            <a:r>
              <a:rPr lang="en-CA" dirty="0" smtClean="0"/>
              <a:t>                    changing</a:t>
            </a:r>
            <a:br>
              <a:rPr lang="en-CA" dirty="0" smtClean="0"/>
            </a:br>
            <a:r>
              <a:rPr lang="en-CA" dirty="0" smtClean="0"/>
              <a:t>                       speeds</a:t>
            </a:r>
          </a:p>
          <a:p>
            <a:pPr eaLnBrk="1" hangingPunct="1"/>
            <a:endParaRPr lang="en-CA" dirty="0" smtClean="0"/>
          </a:p>
          <a:p>
            <a:pPr eaLnBrk="1" hangingPunct="1"/>
            <a:endParaRPr lang="en-CA" sz="800" dirty="0" smtClean="0"/>
          </a:p>
          <a:p>
            <a:pPr eaLnBrk="1" hangingPunct="1"/>
            <a:r>
              <a:rPr lang="en-CA" dirty="0" smtClean="0"/>
              <a:t>distance vs. time,</a:t>
            </a:r>
            <a:br>
              <a:rPr lang="en-CA" dirty="0" smtClean="0"/>
            </a:br>
            <a:r>
              <a:rPr lang="en-CA" dirty="0" smtClean="0"/>
              <a:t>average velocity:</a:t>
            </a:r>
          </a:p>
          <a:p>
            <a:pPr eaLnBrk="1" hangingPunct="1"/>
            <a:endParaRPr lang="en-CA" sz="800" dirty="0" smtClean="0"/>
          </a:p>
          <a:p>
            <a:pPr eaLnBrk="1" hangingPunct="1"/>
            <a:r>
              <a:rPr lang="en-CA" dirty="0" smtClean="0"/>
              <a:t>approaching</a:t>
            </a:r>
            <a:br>
              <a:rPr lang="en-CA" dirty="0" smtClean="0"/>
            </a:br>
            <a:r>
              <a:rPr lang="en-CA" dirty="0" smtClean="0"/>
              <a:t>zero-length</a:t>
            </a:r>
            <a:br>
              <a:rPr lang="en-CA" dirty="0" smtClean="0"/>
            </a:br>
            <a:r>
              <a:rPr lang="en-CA" dirty="0" smtClean="0"/>
              <a:t>intervals</a:t>
            </a:r>
            <a:endParaRPr lang="en-US" dirty="0" smtClean="0"/>
          </a:p>
        </p:txBody>
      </p:sp>
      <p:cxnSp>
        <p:nvCxnSpPr>
          <p:cNvPr id="1030" name="Straight Connector 5"/>
          <p:cNvCxnSpPr>
            <a:cxnSpLocks noChangeShapeType="1"/>
          </p:cNvCxnSpPr>
          <p:nvPr/>
        </p:nvCxnSpPr>
        <p:spPr bwMode="auto">
          <a:xfrm rot="5400000">
            <a:off x="4419601" y="2514600"/>
            <a:ext cx="2590800" cy="3175"/>
          </a:xfrm>
          <a:prstGeom prst="line">
            <a:avLst/>
          </a:prstGeom>
          <a:noFill/>
          <a:ln w="19050" algn="ctr">
            <a:solidFill>
              <a:schemeClr val="tx1"/>
            </a:solidFill>
            <a:round/>
            <a:headEnd type="stealth" w="lg" len="lg"/>
            <a:tailEnd/>
          </a:ln>
          <a:extLst>
            <a:ext uri="{909E8E84-426E-40DD-AFC4-6F175D3DCCD1}">
              <a14:hiddenFill xmlns:a14="http://schemas.microsoft.com/office/drawing/2010/main">
                <a:noFill/>
              </a14:hiddenFill>
            </a:ext>
          </a:extLst>
        </p:spPr>
      </p:cxnSp>
      <p:cxnSp>
        <p:nvCxnSpPr>
          <p:cNvPr id="1031" name="Straight Connector 7"/>
          <p:cNvCxnSpPr>
            <a:cxnSpLocks noChangeShapeType="1"/>
          </p:cNvCxnSpPr>
          <p:nvPr/>
        </p:nvCxnSpPr>
        <p:spPr bwMode="auto">
          <a:xfrm>
            <a:off x="5562600" y="3656013"/>
            <a:ext cx="3124200" cy="1587"/>
          </a:xfrm>
          <a:prstGeom prst="line">
            <a:avLst/>
          </a:prstGeom>
          <a:noFill/>
          <a:ln w="19050" algn="ctr">
            <a:solidFill>
              <a:schemeClr val="tx1"/>
            </a:solidFill>
            <a:round/>
            <a:headEnd/>
            <a:tailEnd type="stealth" w="lg" len="lg"/>
          </a:ln>
          <a:extLst>
            <a:ext uri="{909E8E84-426E-40DD-AFC4-6F175D3DCCD1}">
              <a14:hiddenFill xmlns:a14="http://schemas.microsoft.com/office/drawing/2010/main">
                <a:noFill/>
              </a14:hiddenFill>
            </a:ext>
          </a:extLst>
        </p:spPr>
      </p:cxnSp>
      <p:sp>
        <p:nvSpPr>
          <p:cNvPr id="49158" name="Freeform 9"/>
          <p:cNvSpPr>
            <a:spLocks noChangeArrowheads="1"/>
          </p:cNvSpPr>
          <p:nvPr/>
        </p:nvSpPr>
        <p:spPr bwMode="auto">
          <a:xfrm>
            <a:off x="5718175" y="1447800"/>
            <a:ext cx="2816225" cy="2209800"/>
          </a:xfrm>
          <a:custGeom>
            <a:avLst/>
            <a:gdLst>
              <a:gd name="T0" fmla="*/ 0 w 2335576"/>
              <a:gd name="T1" fmla="*/ 34960791 h 1905918"/>
              <a:gd name="T2" fmla="*/ 10801287 w 2335576"/>
              <a:gd name="T3" fmla="*/ 26069047 h 1905918"/>
              <a:gd name="T4" fmla="*/ 33175110 w 2335576"/>
              <a:gd name="T5" fmla="*/ 23643997 h 1905918"/>
              <a:gd name="T6" fmla="*/ 50534175 w 2335576"/>
              <a:gd name="T7" fmla="*/ 12529313 h 1905918"/>
              <a:gd name="T8" fmla="*/ 68664727 w 2335576"/>
              <a:gd name="T9" fmla="*/ 8689692 h 1905918"/>
              <a:gd name="T10" fmla="*/ 81780430 w 2335576"/>
              <a:gd name="T11" fmla="*/ 0 h 1905918"/>
              <a:gd name="T12" fmla="*/ 0 60000 65536"/>
              <a:gd name="T13" fmla="*/ 0 60000 65536"/>
              <a:gd name="T14" fmla="*/ 0 60000 65536"/>
              <a:gd name="T15" fmla="*/ 0 60000 65536"/>
              <a:gd name="T16" fmla="*/ 0 60000 65536"/>
              <a:gd name="T17" fmla="*/ 0 60000 65536"/>
              <a:gd name="T18" fmla="*/ 0 w 2335576"/>
              <a:gd name="T19" fmla="*/ 0 h 1905918"/>
              <a:gd name="T20" fmla="*/ 2335576 w 2335576"/>
              <a:gd name="T21" fmla="*/ 1905918 h 1905918"/>
            </a:gdLst>
            <a:ahLst/>
            <a:cxnLst>
              <a:cxn ang="T12">
                <a:pos x="T0" y="T1"/>
              </a:cxn>
              <a:cxn ang="T13">
                <a:pos x="T2" y="T3"/>
              </a:cxn>
              <a:cxn ang="T14">
                <a:pos x="T4" y="T5"/>
              </a:cxn>
              <a:cxn ang="T15">
                <a:pos x="T6" y="T7"/>
              </a:cxn>
              <a:cxn ang="T16">
                <a:pos x="T8" y="T9"/>
              </a:cxn>
              <a:cxn ang="T17">
                <a:pos x="T10" y="T11"/>
              </a:cxn>
            </a:cxnLst>
            <a:rect l="T18" t="T19" r="T20" b="T21"/>
            <a:pathLst>
              <a:path w="2335576" h="1905918">
                <a:moveTo>
                  <a:pt x="0" y="1905918"/>
                </a:moveTo>
                <a:cubicBezTo>
                  <a:pt x="75282" y="1714959"/>
                  <a:pt x="150564" y="1524000"/>
                  <a:pt x="308473" y="1421176"/>
                </a:cubicBezTo>
                <a:cubicBezTo>
                  <a:pt x="466382" y="1318352"/>
                  <a:pt x="758328" y="1411995"/>
                  <a:pt x="947451" y="1288973"/>
                </a:cubicBezTo>
                <a:cubicBezTo>
                  <a:pt x="1136574" y="1165951"/>
                  <a:pt x="1274285" y="818921"/>
                  <a:pt x="1443210" y="683046"/>
                </a:cubicBezTo>
                <a:cubicBezTo>
                  <a:pt x="1612135" y="547171"/>
                  <a:pt x="1812275" y="587566"/>
                  <a:pt x="1961003" y="473725"/>
                </a:cubicBezTo>
                <a:cubicBezTo>
                  <a:pt x="2109731" y="359884"/>
                  <a:pt x="2229080" y="80790"/>
                  <a:pt x="2335576" y="0"/>
                </a:cubicBezTo>
              </a:path>
            </a:pathLst>
          </a:custGeom>
          <a:noFill/>
          <a:ln w="28575"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49159" name="Straight Connector 11"/>
          <p:cNvCxnSpPr>
            <a:cxnSpLocks noChangeShapeType="1"/>
          </p:cNvCxnSpPr>
          <p:nvPr/>
        </p:nvCxnSpPr>
        <p:spPr bwMode="auto">
          <a:xfrm flipV="1">
            <a:off x="5715000" y="1447800"/>
            <a:ext cx="2819400" cy="2209800"/>
          </a:xfrm>
          <a:prstGeom prst="line">
            <a:avLst/>
          </a:prstGeom>
          <a:noFill/>
          <a:ln w="28575" algn="ctr">
            <a:solidFill>
              <a:srgbClr val="FF0000"/>
            </a:solidFill>
            <a:round/>
            <a:headEnd/>
            <a:tailEnd/>
          </a:ln>
          <a:extLst>
            <a:ext uri="{909E8E84-426E-40DD-AFC4-6F175D3DCCD1}">
              <a14:hiddenFill xmlns:a14="http://schemas.microsoft.com/office/drawing/2010/main">
                <a:noFill/>
              </a14:hiddenFill>
            </a:ext>
          </a:extLst>
        </p:spPr>
      </p:cxnSp>
      <p:sp>
        <p:nvSpPr>
          <p:cNvPr id="49160" name="Line 8"/>
          <p:cNvSpPr>
            <a:spLocks noChangeShapeType="1"/>
          </p:cNvSpPr>
          <p:nvPr/>
        </p:nvSpPr>
        <p:spPr bwMode="auto">
          <a:xfrm>
            <a:off x="8534400" y="1447800"/>
            <a:ext cx="0" cy="2362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161" name="Line 9"/>
          <p:cNvSpPr>
            <a:spLocks noChangeShapeType="1"/>
          </p:cNvSpPr>
          <p:nvPr/>
        </p:nvSpPr>
        <p:spPr bwMode="auto">
          <a:xfrm flipH="1">
            <a:off x="5562600" y="1447800"/>
            <a:ext cx="2971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162" name="Line 10"/>
          <p:cNvSpPr>
            <a:spLocks noChangeShapeType="1"/>
          </p:cNvSpPr>
          <p:nvPr/>
        </p:nvSpPr>
        <p:spPr bwMode="auto">
          <a:xfrm>
            <a:off x="5715000" y="3810000"/>
            <a:ext cx="2819400" cy="0"/>
          </a:xfrm>
          <a:prstGeom prst="line">
            <a:avLst/>
          </a:prstGeom>
          <a:noFill/>
          <a:ln w="12700">
            <a:solidFill>
              <a:srgbClr val="FF3300"/>
            </a:solidFill>
            <a:round/>
            <a:headEnd type="stealth" w="lg" len="lg"/>
            <a:tailEnd type="stealth" w="lg" len="lg"/>
          </a:ln>
          <a:extLst>
            <a:ext uri="{909E8E84-426E-40DD-AFC4-6F175D3DCCD1}">
              <a14:hiddenFill xmlns:a14="http://schemas.microsoft.com/office/drawing/2010/main">
                <a:noFill/>
              </a14:hiddenFill>
            </a:ext>
          </a:extLst>
        </p:spPr>
        <p:txBody>
          <a:bodyPr/>
          <a:lstStyle/>
          <a:p>
            <a:endParaRPr lang="en-US"/>
          </a:p>
        </p:txBody>
      </p:sp>
      <p:sp>
        <p:nvSpPr>
          <p:cNvPr id="49163" name="Line 11"/>
          <p:cNvSpPr>
            <a:spLocks noChangeShapeType="1"/>
          </p:cNvSpPr>
          <p:nvPr/>
        </p:nvSpPr>
        <p:spPr bwMode="auto">
          <a:xfrm flipV="1">
            <a:off x="5562600" y="1447800"/>
            <a:ext cx="0" cy="2209800"/>
          </a:xfrm>
          <a:prstGeom prst="line">
            <a:avLst/>
          </a:prstGeom>
          <a:noFill/>
          <a:ln w="12700">
            <a:solidFill>
              <a:srgbClr val="FF3300"/>
            </a:solidFill>
            <a:round/>
            <a:headEnd type="stealth" w="lg" len="lg"/>
            <a:tailEnd type="stealth" w="lg" len="lg"/>
          </a:ln>
          <a:extLst>
            <a:ext uri="{909E8E84-426E-40DD-AFC4-6F175D3DCCD1}">
              <a14:hiddenFill xmlns:a14="http://schemas.microsoft.com/office/drawing/2010/main">
                <a:noFill/>
              </a14:hiddenFill>
            </a:ext>
          </a:extLst>
        </p:spPr>
        <p:txBody>
          <a:bodyPr/>
          <a:lstStyle/>
          <a:p>
            <a:endParaRPr lang="en-US"/>
          </a:p>
        </p:txBody>
      </p:sp>
      <p:pic>
        <p:nvPicPr>
          <p:cNvPr id="1038" name="Picture 12" descr="Ampelman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52525" y="1845958"/>
            <a:ext cx="1285875" cy="14306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165" name="Rectangle 13"/>
          <p:cNvSpPr>
            <a:spLocks noChangeArrowheads="1"/>
          </p:cNvSpPr>
          <p:nvPr/>
        </p:nvSpPr>
        <p:spPr bwMode="auto">
          <a:xfrm>
            <a:off x="6934200" y="3810000"/>
            <a:ext cx="3873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solidFill>
                  <a:schemeClr val="accent2"/>
                </a:solidFill>
                <a:cs typeface="Arial" charset="0"/>
              </a:rPr>
              <a:t>∆</a:t>
            </a:r>
            <a:r>
              <a:rPr lang="en-US">
                <a:solidFill>
                  <a:schemeClr val="accent2"/>
                </a:solidFill>
              </a:rPr>
              <a:t>t</a:t>
            </a:r>
          </a:p>
        </p:txBody>
      </p:sp>
      <p:sp>
        <p:nvSpPr>
          <p:cNvPr id="49166" name="Rectangle 14"/>
          <p:cNvSpPr>
            <a:spLocks noChangeArrowheads="1"/>
          </p:cNvSpPr>
          <p:nvPr/>
        </p:nvSpPr>
        <p:spPr bwMode="auto">
          <a:xfrm>
            <a:off x="5124450" y="2452688"/>
            <a:ext cx="438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solidFill>
                  <a:schemeClr val="accent2"/>
                </a:solidFill>
                <a:cs typeface="Arial" charset="0"/>
              </a:rPr>
              <a:t>∆</a:t>
            </a:r>
            <a:r>
              <a:rPr lang="en-US">
                <a:solidFill>
                  <a:schemeClr val="accent2"/>
                </a:solidFill>
              </a:rPr>
              <a:t>s</a:t>
            </a:r>
          </a:p>
        </p:txBody>
      </p:sp>
      <p:sp>
        <p:nvSpPr>
          <p:cNvPr id="1041" name="Rectangle 15"/>
          <p:cNvSpPr>
            <a:spLocks noChangeArrowheads="1"/>
          </p:cNvSpPr>
          <p:nvPr/>
        </p:nvSpPr>
        <p:spPr bwMode="auto">
          <a:xfrm>
            <a:off x="8686800" y="3429000"/>
            <a:ext cx="2476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solidFill>
                  <a:schemeClr val="accent2"/>
                </a:solidFill>
              </a:rPr>
              <a:t>t</a:t>
            </a:r>
          </a:p>
        </p:txBody>
      </p:sp>
      <p:sp>
        <p:nvSpPr>
          <p:cNvPr id="1042" name="Rectangle 16"/>
          <p:cNvSpPr>
            <a:spLocks noChangeArrowheads="1"/>
          </p:cNvSpPr>
          <p:nvPr/>
        </p:nvSpPr>
        <p:spPr bwMode="auto">
          <a:xfrm>
            <a:off x="5715000" y="1066800"/>
            <a:ext cx="2984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solidFill>
                  <a:schemeClr val="accent2"/>
                </a:solidFill>
              </a:rPr>
              <a:t>s</a:t>
            </a:r>
          </a:p>
        </p:txBody>
      </p:sp>
      <p:graphicFrame>
        <p:nvGraphicFramePr>
          <p:cNvPr id="159749" name="Object 5"/>
          <p:cNvGraphicFramePr>
            <a:graphicFrameLocks noChangeAspect="1"/>
          </p:cNvGraphicFramePr>
          <p:nvPr/>
        </p:nvGraphicFramePr>
        <p:xfrm>
          <a:off x="3962400" y="3657600"/>
          <a:ext cx="1295400" cy="1038225"/>
        </p:xfrm>
        <a:graphic>
          <a:graphicData uri="http://schemas.openxmlformats.org/presentationml/2006/ole">
            <mc:AlternateContent xmlns:mc="http://schemas.openxmlformats.org/markup-compatibility/2006">
              <mc:Choice xmlns:v="urn:schemas-microsoft-com:vml" Requires="v">
                <p:oleObj spid="_x0000_s1030" name="Equation" r:id="rId4" imgW="571320" imgH="457200" progId="Equation.3">
                  <p:embed/>
                </p:oleObj>
              </mc:Choice>
              <mc:Fallback>
                <p:oleObj name="Equation" r:id="rId4" imgW="571320" imgH="4572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62400" y="3657600"/>
                        <a:ext cx="1295400" cy="10382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cxnSp>
        <p:nvCxnSpPr>
          <p:cNvPr id="49171" name="Straight Connector 5"/>
          <p:cNvCxnSpPr>
            <a:cxnSpLocks noChangeShapeType="1"/>
          </p:cNvCxnSpPr>
          <p:nvPr/>
        </p:nvCxnSpPr>
        <p:spPr bwMode="auto">
          <a:xfrm rot="5400000">
            <a:off x="4722813" y="5257800"/>
            <a:ext cx="1982788" cy="1587"/>
          </a:xfrm>
          <a:prstGeom prst="line">
            <a:avLst/>
          </a:prstGeom>
          <a:noFill/>
          <a:ln w="19050" algn="ctr">
            <a:solidFill>
              <a:schemeClr val="tx1"/>
            </a:solidFill>
            <a:round/>
            <a:headEnd type="stealth" w="lg" len="lg"/>
            <a:tailEnd/>
          </a:ln>
          <a:extLst>
            <a:ext uri="{909E8E84-426E-40DD-AFC4-6F175D3DCCD1}">
              <a14:hiddenFill xmlns:a14="http://schemas.microsoft.com/office/drawing/2010/main">
                <a:noFill/>
              </a14:hiddenFill>
            </a:ext>
          </a:extLst>
        </p:spPr>
      </p:cxnSp>
      <p:cxnSp>
        <p:nvCxnSpPr>
          <p:cNvPr id="49172" name="Straight Connector 7"/>
          <p:cNvCxnSpPr>
            <a:cxnSpLocks noChangeShapeType="1"/>
          </p:cNvCxnSpPr>
          <p:nvPr/>
        </p:nvCxnSpPr>
        <p:spPr bwMode="auto">
          <a:xfrm>
            <a:off x="5562600" y="6094413"/>
            <a:ext cx="3124200" cy="1587"/>
          </a:xfrm>
          <a:prstGeom prst="line">
            <a:avLst/>
          </a:prstGeom>
          <a:noFill/>
          <a:ln w="19050" algn="ctr">
            <a:solidFill>
              <a:schemeClr val="tx1"/>
            </a:solidFill>
            <a:round/>
            <a:headEnd/>
            <a:tailEnd type="stealth" w="lg" len="lg"/>
          </a:ln>
          <a:extLst>
            <a:ext uri="{909E8E84-426E-40DD-AFC4-6F175D3DCCD1}">
              <a14:hiddenFill xmlns:a14="http://schemas.microsoft.com/office/drawing/2010/main">
                <a:noFill/>
              </a14:hiddenFill>
            </a:ext>
          </a:extLst>
        </p:spPr>
      </p:cxnSp>
      <p:sp>
        <p:nvSpPr>
          <p:cNvPr id="49173" name="Rectangle 21"/>
          <p:cNvSpPr>
            <a:spLocks noChangeArrowheads="1"/>
          </p:cNvSpPr>
          <p:nvPr/>
        </p:nvSpPr>
        <p:spPr bwMode="auto">
          <a:xfrm>
            <a:off x="8686800" y="5867400"/>
            <a:ext cx="2476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solidFill>
                  <a:schemeClr val="accent2"/>
                </a:solidFill>
              </a:rPr>
              <a:t>t</a:t>
            </a:r>
          </a:p>
        </p:txBody>
      </p:sp>
      <p:sp>
        <p:nvSpPr>
          <p:cNvPr id="49174" name="Rectangle 22"/>
          <p:cNvSpPr>
            <a:spLocks noChangeArrowheads="1"/>
          </p:cNvSpPr>
          <p:nvPr/>
        </p:nvSpPr>
        <p:spPr bwMode="auto">
          <a:xfrm>
            <a:off x="5715000" y="4114800"/>
            <a:ext cx="2984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solidFill>
                  <a:schemeClr val="accent2"/>
                </a:solidFill>
              </a:rPr>
              <a:t>v</a:t>
            </a:r>
          </a:p>
        </p:txBody>
      </p:sp>
      <p:sp>
        <p:nvSpPr>
          <p:cNvPr id="49175" name="Line 23"/>
          <p:cNvSpPr>
            <a:spLocks noChangeShapeType="1"/>
          </p:cNvSpPr>
          <p:nvPr/>
        </p:nvSpPr>
        <p:spPr bwMode="auto">
          <a:xfrm>
            <a:off x="5715000" y="5257800"/>
            <a:ext cx="2743200" cy="0"/>
          </a:xfrm>
          <a:prstGeom prst="line">
            <a:avLst/>
          </a:prstGeom>
          <a:noFill/>
          <a:ln w="19050">
            <a:solidFill>
              <a:srgbClr val="FF33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176" name="Line 24"/>
          <p:cNvSpPr>
            <a:spLocks noChangeShapeType="1"/>
          </p:cNvSpPr>
          <p:nvPr/>
        </p:nvSpPr>
        <p:spPr bwMode="auto">
          <a:xfrm>
            <a:off x="7126288" y="1447800"/>
            <a:ext cx="0" cy="2362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177" name="Line 25"/>
          <p:cNvSpPr>
            <a:spLocks noChangeShapeType="1"/>
          </p:cNvSpPr>
          <p:nvPr/>
        </p:nvSpPr>
        <p:spPr bwMode="auto">
          <a:xfrm flipH="1">
            <a:off x="5562600" y="2667000"/>
            <a:ext cx="2971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178" name="Freeform 26"/>
          <p:cNvSpPr>
            <a:spLocks/>
          </p:cNvSpPr>
          <p:nvPr/>
        </p:nvSpPr>
        <p:spPr bwMode="auto">
          <a:xfrm>
            <a:off x="5715000" y="3810000"/>
            <a:ext cx="1408113" cy="3175"/>
          </a:xfrm>
          <a:custGeom>
            <a:avLst/>
            <a:gdLst>
              <a:gd name="T0" fmla="*/ 0 w 887"/>
              <a:gd name="T1" fmla="*/ 0 h 2"/>
              <a:gd name="T2" fmla="*/ 2147483647 w 887"/>
              <a:gd name="T3" fmla="*/ 2147483647 h 2"/>
              <a:gd name="T4" fmla="*/ 0 60000 65536"/>
              <a:gd name="T5" fmla="*/ 0 60000 65536"/>
              <a:gd name="T6" fmla="*/ 0 w 887"/>
              <a:gd name="T7" fmla="*/ 0 h 2"/>
              <a:gd name="T8" fmla="*/ 887 w 887"/>
              <a:gd name="T9" fmla="*/ 2 h 2"/>
            </a:gdLst>
            <a:ahLst/>
            <a:cxnLst>
              <a:cxn ang="T4">
                <a:pos x="T0" y="T1"/>
              </a:cxn>
              <a:cxn ang="T5">
                <a:pos x="T2" y="T3"/>
              </a:cxn>
            </a:cxnLst>
            <a:rect l="T6" t="T7" r="T8" b="T9"/>
            <a:pathLst>
              <a:path w="887" h="2">
                <a:moveTo>
                  <a:pt x="0" y="0"/>
                </a:moveTo>
                <a:lnTo>
                  <a:pt x="887" y="2"/>
                </a:lnTo>
              </a:path>
            </a:pathLst>
          </a:custGeom>
          <a:noFill/>
          <a:ln w="12700">
            <a:solidFill>
              <a:srgbClr val="FF3300"/>
            </a:solidFill>
            <a:round/>
            <a:headEnd type="stealth" w="lg" len="lg"/>
            <a:tailEnd type="stealth" w="lg" len="lg"/>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9179" name="Freeform 27"/>
          <p:cNvSpPr>
            <a:spLocks/>
          </p:cNvSpPr>
          <p:nvPr/>
        </p:nvSpPr>
        <p:spPr bwMode="auto">
          <a:xfrm>
            <a:off x="7123113" y="3811588"/>
            <a:ext cx="1411287" cy="1587"/>
          </a:xfrm>
          <a:custGeom>
            <a:avLst/>
            <a:gdLst>
              <a:gd name="T0" fmla="*/ 0 w 889"/>
              <a:gd name="T1" fmla="*/ 2147483647 h 1"/>
              <a:gd name="T2" fmla="*/ 2147483647 w 889"/>
              <a:gd name="T3" fmla="*/ 0 h 1"/>
              <a:gd name="T4" fmla="*/ 0 60000 65536"/>
              <a:gd name="T5" fmla="*/ 0 60000 65536"/>
              <a:gd name="T6" fmla="*/ 0 w 889"/>
              <a:gd name="T7" fmla="*/ 0 h 1"/>
              <a:gd name="T8" fmla="*/ 889 w 889"/>
              <a:gd name="T9" fmla="*/ 1 h 1"/>
            </a:gdLst>
            <a:ahLst/>
            <a:cxnLst>
              <a:cxn ang="T4">
                <a:pos x="T0" y="T1"/>
              </a:cxn>
              <a:cxn ang="T5">
                <a:pos x="T2" y="T3"/>
              </a:cxn>
            </a:cxnLst>
            <a:rect l="T6" t="T7" r="T8" b="T9"/>
            <a:pathLst>
              <a:path w="889" h="1">
                <a:moveTo>
                  <a:pt x="0" y="1"/>
                </a:moveTo>
                <a:lnTo>
                  <a:pt x="889" y="0"/>
                </a:lnTo>
              </a:path>
            </a:pathLst>
          </a:custGeom>
          <a:noFill/>
          <a:ln w="12700">
            <a:solidFill>
              <a:srgbClr val="FF3300"/>
            </a:solidFill>
            <a:round/>
            <a:headEnd type="stealth" w="lg" len="lg"/>
            <a:tailEnd type="stealth" w="lg" len="lg"/>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9180" name="Line 28"/>
          <p:cNvSpPr>
            <a:spLocks noChangeShapeType="1"/>
          </p:cNvSpPr>
          <p:nvPr/>
        </p:nvSpPr>
        <p:spPr bwMode="auto">
          <a:xfrm flipV="1">
            <a:off x="5562600" y="1447800"/>
            <a:ext cx="0" cy="1219200"/>
          </a:xfrm>
          <a:prstGeom prst="line">
            <a:avLst/>
          </a:prstGeom>
          <a:noFill/>
          <a:ln w="12700">
            <a:solidFill>
              <a:srgbClr val="FF3300"/>
            </a:solidFill>
            <a:round/>
            <a:headEnd type="stealth" w="lg" len="lg"/>
            <a:tailEnd type="stealth" w="lg" len="lg"/>
          </a:ln>
          <a:extLst>
            <a:ext uri="{909E8E84-426E-40DD-AFC4-6F175D3DCCD1}">
              <a14:hiddenFill xmlns:a14="http://schemas.microsoft.com/office/drawing/2010/main">
                <a:noFill/>
              </a14:hiddenFill>
            </a:ext>
          </a:extLst>
        </p:spPr>
        <p:txBody>
          <a:bodyPr/>
          <a:lstStyle/>
          <a:p>
            <a:endParaRPr lang="en-US"/>
          </a:p>
        </p:txBody>
      </p:sp>
      <p:sp>
        <p:nvSpPr>
          <p:cNvPr id="49181" name="Line 29"/>
          <p:cNvSpPr>
            <a:spLocks noChangeShapeType="1"/>
          </p:cNvSpPr>
          <p:nvPr/>
        </p:nvSpPr>
        <p:spPr bwMode="auto">
          <a:xfrm flipV="1">
            <a:off x="5562600" y="2667000"/>
            <a:ext cx="0" cy="990600"/>
          </a:xfrm>
          <a:prstGeom prst="line">
            <a:avLst/>
          </a:prstGeom>
          <a:noFill/>
          <a:ln w="12700">
            <a:solidFill>
              <a:srgbClr val="FF3300"/>
            </a:solidFill>
            <a:round/>
            <a:headEnd type="stealth" w="lg" len="lg"/>
            <a:tailEnd type="stealth" w="lg" len="lg"/>
          </a:ln>
          <a:extLst>
            <a:ext uri="{909E8E84-426E-40DD-AFC4-6F175D3DCCD1}">
              <a14:hiddenFill xmlns:a14="http://schemas.microsoft.com/office/drawing/2010/main">
                <a:noFill/>
              </a14:hiddenFill>
            </a:ext>
          </a:extLst>
        </p:spPr>
        <p:txBody>
          <a:bodyPr/>
          <a:lstStyle/>
          <a:p>
            <a:endParaRPr lang="en-US"/>
          </a:p>
        </p:txBody>
      </p:sp>
      <p:sp>
        <p:nvSpPr>
          <p:cNvPr id="49186" name="Freeform 34"/>
          <p:cNvSpPr>
            <a:spLocks/>
          </p:cNvSpPr>
          <p:nvPr/>
        </p:nvSpPr>
        <p:spPr bwMode="auto">
          <a:xfrm>
            <a:off x="5715000" y="5330825"/>
            <a:ext cx="1408113" cy="3175"/>
          </a:xfrm>
          <a:custGeom>
            <a:avLst/>
            <a:gdLst>
              <a:gd name="T0" fmla="*/ 0 w 887"/>
              <a:gd name="T1" fmla="*/ 2147483647 h 2"/>
              <a:gd name="T2" fmla="*/ 2147483647 w 887"/>
              <a:gd name="T3" fmla="*/ 0 h 2"/>
              <a:gd name="T4" fmla="*/ 0 60000 65536"/>
              <a:gd name="T5" fmla="*/ 0 60000 65536"/>
              <a:gd name="T6" fmla="*/ 0 w 887"/>
              <a:gd name="T7" fmla="*/ 0 h 2"/>
              <a:gd name="T8" fmla="*/ 887 w 887"/>
              <a:gd name="T9" fmla="*/ 2 h 2"/>
            </a:gdLst>
            <a:ahLst/>
            <a:cxnLst>
              <a:cxn ang="T4">
                <a:pos x="T0" y="T1"/>
              </a:cxn>
              <a:cxn ang="T5">
                <a:pos x="T2" y="T3"/>
              </a:cxn>
            </a:cxnLst>
            <a:rect l="T6" t="T7" r="T8" b="T9"/>
            <a:pathLst>
              <a:path w="887" h="2">
                <a:moveTo>
                  <a:pt x="0" y="2"/>
                </a:moveTo>
                <a:lnTo>
                  <a:pt x="887" y="0"/>
                </a:lnTo>
              </a:path>
            </a:pathLst>
          </a:custGeom>
          <a:noFill/>
          <a:ln w="19050">
            <a:solidFill>
              <a:srgbClr val="FF33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9187" name="Freeform 35"/>
          <p:cNvSpPr>
            <a:spLocks/>
          </p:cNvSpPr>
          <p:nvPr/>
        </p:nvSpPr>
        <p:spPr bwMode="auto">
          <a:xfrm>
            <a:off x="7123113" y="5183188"/>
            <a:ext cx="1335087" cy="1587"/>
          </a:xfrm>
          <a:custGeom>
            <a:avLst/>
            <a:gdLst>
              <a:gd name="T0" fmla="*/ 0 w 841"/>
              <a:gd name="T1" fmla="*/ 2147483647 h 1"/>
              <a:gd name="T2" fmla="*/ 2147483647 w 841"/>
              <a:gd name="T3" fmla="*/ 0 h 1"/>
              <a:gd name="T4" fmla="*/ 0 60000 65536"/>
              <a:gd name="T5" fmla="*/ 0 60000 65536"/>
              <a:gd name="T6" fmla="*/ 0 w 841"/>
              <a:gd name="T7" fmla="*/ 0 h 1"/>
              <a:gd name="T8" fmla="*/ 841 w 841"/>
              <a:gd name="T9" fmla="*/ 1 h 1"/>
            </a:gdLst>
            <a:ahLst/>
            <a:cxnLst>
              <a:cxn ang="T4">
                <a:pos x="T0" y="T1"/>
              </a:cxn>
              <a:cxn ang="T5">
                <a:pos x="T2" y="T3"/>
              </a:cxn>
            </a:cxnLst>
            <a:rect l="T6" t="T7" r="T8" b="T9"/>
            <a:pathLst>
              <a:path w="841" h="1">
                <a:moveTo>
                  <a:pt x="0" y="1"/>
                </a:moveTo>
                <a:lnTo>
                  <a:pt x="841" y="0"/>
                </a:lnTo>
              </a:path>
            </a:pathLst>
          </a:custGeom>
          <a:noFill/>
          <a:ln w="19050">
            <a:solidFill>
              <a:srgbClr val="FF33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9189" name="Freeform 37"/>
          <p:cNvSpPr>
            <a:spLocks/>
          </p:cNvSpPr>
          <p:nvPr/>
        </p:nvSpPr>
        <p:spPr bwMode="auto">
          <a:xfrm>
            <a:off x="5715000" y="1447800"/>
            <a:ext cx="2819400" cy="2209800"/>
          </a:xfrm>
          <a:custGeom>
            <a:avLst/>
            <a:gdLst>
              <a:gd name="T0" fmla="*/ 0 w 1776"/>
              <a:gd name="T1" fmla="*/ 2147483647 h 1392"/>
              <a:gd name="T2" fmla="*/ 2147483647 w 1776"/>
              <a:gd name="T3" fmla="*/ 2147483647 h 1392"/>
              <a:gd name="T4" fmla="*/ 2147483647 w 1776"/>
              <a:gd name="T5" fmla="*/ 0 h 1392"/>
              <a:gd name="T6" fmla="*/ 0 60000 65536"/>
              <a:gd name="T7" fmla="*/ 0 60000 65536"/>
              <a:gd name="T8" fmla="*/ 0 60000 65536"/>
              <a:gd name="T9" fmla="*/ 0 w 1776"/>
              <a:gd name="T10" fmla="*/ 0 h 1392"/>
              <a:gd name="T11" fmla="*/ 1776 w 1776"/>
              <a:gd name="T12" fmla="*/ 1392 h 1392"/>
            </a:gdLst>
            <a:ahLst/>
            <a:cxnLst>
              <a:cxn ang="T6">
                <a:pos x="T0" y="T1"/>
              </a:cxn>
              <a:cxn ang="T7">
                <a:pos x="T2" y="T3"/>
              </a:cxn>
              <a:cxn ang="T8">
                <a:pos x="T4" y="T5"/>
              </a:cxn>
            </a:cxnLst>
            <a:rect l="T9" t="T10" r="T11" b="T12"/>
            <a:pathLst>
              <a:path w="1776" h="1392">
                <a:moveTo>
                  <a:pt x="0" y="1392"/>
                </a:moveTo>
                <a:lnTo>
                  <a:pt x="887" y="765"/>
                </a:lnTo>
                <a:lnTo>
                  <a:pt x="1776" y="0"/>
                </a:lnTo>
              </a:path>
            </a:pathLst>
          </a:custGeom>
          <a:noFill/>
          <a:ln w="28575">
            <a:solidFill>
              <a:srgbClr val="FF33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9190" name="Freeform 38"/>
          <p:cNvSpPr>
            <a:spLocks/>
          </p:cNvSpPr>
          <p:nvPr/>
        </p:nvSpPr>
        <p:spPr bwMode="auto">
          <a:xfrm>
            <a:off x="5715000" y="1447800"/>
            <a:ext cx="2819400" cy="2209800"/>
          </a:xfrm>
          <a:custGeom>
            <a:avLst/>
            <a:gdLst>
              <a:gd name="T0" fmla="*/ 0 w 1776"/>
              <a:gd name="T1" fmla="*/ 2147483647 h 1392"/>
              <a:gd name="T2" fmla="*/ 2147483647 w 1776"/>
              <a:gd name="T3" fmla="*/ 2147483647 h 1392"/>
              <a:gd name="T4" fmla="*/ 2147483647 w 1776"/>
              <a:gd name="T5" fmla="*/ 2147483647 h 1392"/>
              <a:gd name="T6" fmla="*/ 2147483647 w 1776"/>
              <a:gd name="T7" fmla="*/ 2147483647 h 1392"/>
              <a:gd name="T8" fmla="*/ 2147483647 w 1776"/>
              <a:gd name="T9" fmla="*/ 0 h 1392"/>
              <a:gd name="T10" fmla="*/ 0 60000 65536"/>
              <a:gd name="T11" fmla="*/ 0 60000 65536"/>
              <a:gd name="T12" fmla="*/ 0 60000 65536"/>
              <a:gd name="T13" fmla="*/ 0 60000 65536"/>
              <a:gd name="T14" fmla="*/ 0 60000 65536"/>
              <a:gd name="T15" fmla="*/ 0 w 1776"/>
              <a:gd name="T16" fmla="*/ 0 h 1392"/>
              <a:gd name="T17" fmla="*/ 1776 w 1776"/>
              <a:gd name="T18" fmla="*/ 1392 h 1392"/>
            </a:gdLst>
            <a:ahLst/>
            <a:cxnLst>
              <a:cxn ang="T10">
                <a:pos x="T0" y="T1"/>
              </a:cxn>
              <a:cxn ang="T11">
                <a:pos x="T2" y="T3"/>
              </a:cxn>
              <a:cxn ang="T12">
                <a:pos x="T4" y="T5"/>
              </a:cxn>
              <a:cxn ang="T13">
                <a:pos x="T6" y="T7"/>
              </a:cxn>
              <a:cxn ang="T14">
                <a:pos x="T8" y="T9"/>
              </a:cxn>
            </a:cxnLst>
            <a:rect l="T15" t="T16" r="T17" b="T18"/>
            <a:pathLst>
              <a:path w="1776" h="1392">
                <a:moveTo>
                  <a:pt x="0" y="1392"/>
                </a:moveTo>
                <a:lnTo>
                  <a:pt x="437" y="993"/>
                </a:lnTo>
                <a:lnTo>
                  <a:pt x="887" y="760"/>
                </a:lnTo>
                <a:lnTo>
                  <a:pt x="1342" y="407"/>
                </a:lnTo>
                <a:lnTo>
                  <a:pt x="1776" y="0"/>
                </a:lnTo>
              </a:path>
            </a:pathLst>
          </a:custGeom>
          <a:noFill/>
          <a:ln w="28575">
            <a:solidFill>
              <a:srgbClr val="FF33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9191" name="Line 39"/>
          <p:cNvSpPr>
            <a:spLocks noChangeShapeType="1"/>
          </p:cNvSpPr>
          <p:nvPr/>
        </p:nvSpPr>
        <p:spPr bwMode="auto">
          <a:xfrm>
            <a:off x="6400800" y="1447800"/>
            <a:ext cx="0" cy="2209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192" name="Line 40"/>
          <p:cNvSpPr>
            <a:spLocks noChangeShapeType="1"/>
          </p:cNvSpPr>
          <p:nvPr/>
        </p:nvSpPr>
        <p:spPr bwMode="auto">
          <a:xfrm>
            <a:off x="7848600" y="1447800"/>
            <a:ext cx="0" cy="2209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193" name="Line 41"/>
          <p:cNvSpPr>
            <a:spLocks noChangeShapeType="1"/>
          </p:cNvSpPr>
          <p:nvPr/>
        </p:nvSpPr>
        <p:spPr bwMode="auto">
          <a:xfrm>
            <a:off x="7126288" y="1447800"/>
            <a:ext cx="0" cy="2209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194" name="Freeform 42"/>
          <p:cNvSpPr>
            <a:spLocks/>
          </p:cNvSpPr>
          <p:nvPr/>
        </p:nvSpPr>
        <p:spPr bwMode="auto">
          <a:xfrm>
            <a:off x="5715000" y="5105400"/>
            <a:ext cx="703263" cy="3175"/>
          </a:xfrm>
          <a:custGeom>
            <a:avLst/>
            <a:gdLst>
              <a:gd name="T0" fmla="*/ 0 w 887"/>
              <a:gd name="T1" fmla="*/ 2147483647 h 2"/>
              <a:gd name="T2" fmla="*/ 2147483647 w 887"/>
              <a:gd name="T3" fmla="*/ 0 h 2"/>
              <a:gd name="T4" fmla="*/ 0 60000 65536"/>
              <a:gd name="T5" fmla="*/ 0 60000 65536"/>
              <a:gd name="T6" fmla="*/ 0 w 887"/>
              <a:gd name="T7" fmla="*/ 0 h 2"/>
              <a:gd name="T8" fmla="*/ 887 w 887"/>
              <a:gd name="T9" fmla="*/ 2 h 2"/>
            </a:gdLst>
            <a:ahLst/>
            <a:cxnLst>
              <a:cxn ang="T4">
                <a:pos x="T0" y="T1"/>
              </a:cxn>
              <a:cxn ang="T5">
                <a:pos x="T2" y="T3"/>
              </a:cxn>
            </a:cxnLst>
            <a:rect l="T6" t="T7" r="T8" b="T9"/>
            <a:pathLst>
              <a:path w="887" h="2">
                <a:moveTo>
                  <a:pt x="0" y="2"/>
                </a:moveTo>
                <a:lnTo>
                  <a:pt x="887" y="0"/>
                </a:lnTo>
              </a:path>
            </a:pathLst>
          </a:custGeom>
          <a:noFill/>
          <a:ln w="19050">
            <a:solidFill>
              <a:srgbClr val="FF33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9196" name="Freeform 44"/>
          <p:cNvSpPr>
            <a:spLocks/>
          </p:cNvSpPr>
          <p:nvPr/>
        </p:nvSpPr>
        <p:spPr bwMode="auto">
          <a:xfrm>
            <a:off x="7123113" y="5259388"/>
            <a:ext cx="666750" cy="1587"/>
          </a:xfrm>
          <a:custGeom>
            <a:avLst/>
            <a:gdLst>
              <a:gd name="T0" fmla="*/ 0 w 841"/>
              <a:gd name="T1" fmla="*/ 2147483647 h 1"/>
              <a:gd name="T2" fmla="*/ 2147483647 w 841"/>
              <a:gd name="T3" fmla="*/ 0 h 1"/>
              <a:gd name="T4" fmla="*/ 0 60000 65536"/>
              <a:gd name="T5" fmla="*/ 0 60000 65536"/>
              <a:gd name="T6" fmla="*/ 0 w 841"/>
              <a:gd name="T7" fmla="*/ 0 h 1"/>
              <a:gd name="T8" fmla="*/ 841 w 841"/>
              <a:gd name="T9" fmla="*/ 1 h 1"/>
            </a:gdLst>
            <a:ahLst/>
            <a:cxnLst>
              <a:cxn ang="T4">
                <a:pos x="T0" y="T1"/>
              </a:cxn>
              <a:cxn ang="T5">
                <a:pos x="T2" y="T3"/>
              </a:cxn>
            </a:cxnLst>
            <a:rect l="T6" t="T7" r="T8" b="T9"/>
            <a:pathLst>
              <a:path w="841" h="1">
                <a:moveTo>
                  <a:pt x="0" y="1"/>
                </a:moveTo>
                <a:lnTo>
                  <a:pt x="841" y="0"/>
                </a:lnTo>
              </a:path>
            </a:pathLst>
          </a:custGeom>
          <a:noFill/>
          <a:ln w="19050">
            <a:solidFill>
              <a:srgbClr val="FF33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9198" name="Freeform 46"/>
          <p:cNvSpPr>
            <a:spLocks/>
          </p:cNvSpPr>
          <p:nvPr/>
        </p:nvSpPr>
        <p:spPr bwMode="auto">
          <a:xfrm>
            <a:off x="6419850" y="5562600"/>
            <a:ext cx="703263" cy="3175"/>
          </a:xfrm>
          <a:custGeom>
            <a:avLst/>
            <a:gdLst>
              <a:gd name="T0" fmla="*/ 0 w 887"/>
              <a:gd name="T1" fmla="*/ 2147483647 h 2"/>
              <a:gd name="T2" fmla="*/ 2147483647 w 887"/>
              <a:gd name="T3" fmla="*/ 0 h 2"/>
              <a:gd name="T4" fmla="*/ 0 60000 65536"/>
              <a:gd name="T5" fmla="*/ 0 60000 65536"/>
              <a:gd name="T6" fmla="*/ 0 w 887"/>
              <a:gd name="T7" fmla="*/ 0 h 2"/>
              <a:gd name="T8" fmla="*/ 887 w 887"/>
              <a:gd name="T9" fmla="*/ 2 h 2"/>
            </a:gdLst>
            <a:ahLst/>
            <a:cxnLst>
              <a:cxn ang="T4">
                <a:pos x="T0" y="T1"/>
              </a:cxn>
              <a:cxn ang="T5">
                <a:pos x="T2" y="T3"/>
              </a:cxn>
            </a:cxnLst>
            <a:rect l="T6" t="T7" r="T8" b="T9"/>
            <a:pathLst>
              <a:path w="887" h="2">
                <a:moveTo>
                  <a:pt x="0" y="2"/>
                </a:moveTo>
                <a:lnTo>
                  <a:pt x="887" y="0"/>
                </a:lnTo>
              </a:path>
            </a:pathLst>
          </a:custGeom>
          <a:noFill/>
          <a:ln w="19050">
            <a:solidFill>
              <a:srgbClr val="FF33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9199" name="Freeform 47"/>
          <p:cNvSpPr>
            <a:spLocks/>
          </p:cNvSpPr>
          <p:nvPr/>
        </p:nvSpPr>
        <p:spPr bwMode="auto">
          <a:xfrm>
            <a:off x="7791450" y="5105400"/>
            <a:ext cx="666750" cy="1588"/>
          </a:xfrm>
          <a:custGeom>
            <a:avLst/>
            <a:gdLst>
              <a:gd name="T0" fmla="*/ 0 w 841"/>
              <a:gd name="T1" fmla="*/ 2147483647 h 1"/>
              <a:gd name="T2" fmla="*/ 2147483647 w 841"/>
              <a:gd name="T3" fmla="*/ 0 h 1"/>
              <a:gd name="T4" fmla="*/ 0 60000 65536"/>
              <a:gd name="T5" fmla="*/ 0 60000 65536"/>
              <a:gd name="T6" fmla="*/ 0 w 841"/>
              <a:gd name="T7" fmla="*/ 0 h 1"/>
              <a:gd name="T8" fmla="*/ 841 w 841"/>
              <a:gd name="T9" fmla="*/ 1 h 1"/>
            </a:gdLst>
            <a:ahLst/>
            <a:cxnLst>
              <a:cxn ang="T4">
                <a:pos x="T0" y="T1"/>
              </a:cxn>
              <a:cxn ang="T5">
                <a:pos x="T2" y="T3"/>
              </a:cxn>
            </a:cxnLst>
            <a:rect l="T6" t="T7" r="T8" b="T9"/>
            <a:pathLst>
              <a:path w="841" h="1">
                <a:moveTo>
                  <a:pt x="0" y="1"/>
                </a:moveTo>
                <a:lnTo>
                  <a:pt x="841" y="0"/>
                </a:lnTo>
              </a:path>
            </a:pathLst>
          </a:custGeom>
          <a:noFill/>
          <a:ln w="19050">
            <a:solidFill>
              <a:srgbClr val="FF33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9200" name="Line 48"/>
          <p:cNvSpPr>
            <a:spLocks noChangeShapeType="1"/>
          </p:cNvSpPr>
          <p:nvPr/>
        </p:nvSpPr>
        <p:spPr bwMode="auto">
          <a:xfrm>
            <a:off x="6064250" y="1447800"/>
            <a:ext cx="0" cy="2209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201" name="Line 49"/>
          <p:cNvSpPr>
            <a:spLocks noChangeShapeType="1"/>
          </p:cNvSpPr>
          <p:nvPr/>
        </p:nvSpPr>
        <p:spPr bwMode="auto">
          <a:xfrm>
            <a:off x="6765925" y="1447800"/>
            <a:ext cx="0" cy="2209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202" name="Line 50"/>
          <p:cNvSpPr>
            <a:spLocks noChangeShapeType="1"/>
          </p:cNvSpPr>
          <p:nvPr/>
        </p:nvSpPr>
        <p:spPr bwMode="auto">
          <a:xfrm>
            <a:off x="7483475" y="1447800"/>
            <a:ext cx="0" cy="2209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203" name="Line 51"/>
          <p:cNvSpPr>
            <a:spLocks noChangeShapeType="1"/>
          </p:cNvSpPr>
          <p:nvPr/>
        </p:nvSpPr>
        <p:spPr bwMode="auto">
          <a:xfrm>
            <a:off x="8185150" y="1447800"/>
            <a:ext cx="0" cy="2209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204" name="Freeform 52"/>
          <p:cNvSpPr>
            <a:spLocks/>
          </p:cNvSpPr>
          <p:nvPr/>
        </p:nvSpPr>
        <p:spPr bwMode="auto">
          <a:xfrm>
            <a:off x="5715000" y="1447800"/>
            <a:ext cx="2819400" cy="2209800"/>
          </a:xfrm>
          <a:custGeom>
            <a:avLst/>
            <a:gdLst>
              <a:gd name="T0" fmla="*/ 0 w 1776"/>
              <a:gd name="T1" fmla="*/ 2147483647 h 1392"/>
              <a:gd name="T2" fmla="*/ 2147483647 w 1776"/>
              <a:gd name="T3" fmla="*/ 2147483647 h 1392"/>
              <a:gd name="T4" fmla="*/ 2147483647 w 1776"/>
              <a:gd name="T5" fmla="*/ 2147483647 h 1392"/>
              <a:gd name="T6" fmla="*/ 2147483647 w 1776"/>
              <a:gd name="T7" fmla="*/ 2147483647 h 1392"/>
              <a:gd name="T8" fmla="*/ 2147483647 w 1776"/>
              <a:gd name="T9" fmla="*/ 2147483647 h 1392"/>
              <a:gd name="T10" fmla="*/ 2147483647 w 1776"/>
              <a:gd name="T11" fmla="*/ 2147483647 h 1392"/>
              <a:gd name="T12" fmla="*/ 2147483647 w 1776"/>
              <a:gd name="T13" fmla="*/ 2147483647 h 1392"/>
              <a:gd name="T14" fmla="*/ 2147483647 w 1776"/>
              <a:gd name="T15" fmla="*/ 2147483647 h 1392"/>
              <a:gd name="T16" fmla="*/ 2147483647 w 1776"/>
              <a:gd name="T17" fmla="*/ 0 h 139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776"/>
              <a:gd name="T28" fmla="*/ 0 h 1392"/>
              <a:gd name="T29" fmla="*/ 1776 w 1776"/>
              <a:gd name="T30" fmla="*/ 1392 h 139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776" h="1392">
                <a:moveTo>
                  <a:pt x="0" y="1392"/>
                </a:moveTo>
                <a:lnTo>
                  <a:pt x="218" y="1048"/>
                </a:lnTo>
                <a:lnTo>
                  <a:pt x="432" y="993"/>
                </a:lnTo>
                <a:lnTo>
                  <a:pt x="660" y="969"/>
                </a:lnTo>
                <a:lnTo>
                  <a:pt x="892" y="765"/>
                </a:lnTo>
                <a:lnTo>
                  <a:pt x="1110" y="472"/>
                </a:lnTo>
                <a:lnTo>
                  <a:pt x="1342" y="412"/>
                </a:lnTo>
                <a:lnTo>
                  <a:pt x="1551" y="286"/>
                </a:lnTo>
                <a:lnTo>
                  <a:pt x="1776" y="0"/>
                </a:lnTo>
              </a:path>
            </a:pathLst>
          </a:custGeom>
          <a:noFill/>
          <a:ln w="28575">
            <a:solidFill>
              <a:srgbClr val="FF33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9205" name="Freeform 53"/>
          <p:cNvSpPr>
            <a:spLocks/>
          </p:cNvSpPr>
          <p:nvPr/>
        </p:nvSpPr>
        <p:spPr bwMode="auto">
          <a:xfrm>
            <a:off x="5715000" y="4572000"/>
            <a:ext cx="347663" cy="3175"/>
          </a:xfrm>
          <a:custGeom>
            <a:avLst/>
            <a:gdLst>
              <a:gd name="T0" fmla="*/ 0 w 887"/>
              <a:gd name="T1" fmla="*/ 2147483647 h 2"/>
              <a:gd name="T2" fmla="*/ 2147483647 w 887"/>
              <a:gd name="T3" fmla="*/ 0 h 2"/>
              <a:gd name="T4" fmla="*/ 0 60000 65536"/>
              <a:gd name="T5" fmla="*/ 0 60000 65536"/>
              <a:gd name="T6" fmla="*/ 0 w 887"/>
              <a:gd name="T7" fmla="*/ 0 h 2"/>
              <a:gd name="T8" fmla="*/ 887 w 887"/>
              <a:gd name="T9" fmla="*/ 2 h 2"/>
            </a:gdLst>
            <a:ahLst/>
            <a:cxnLst>
              <a:cxn ang="T4">
                <a:pos x="T0" y="T1"/>
              </a:cxn>
              <a:cxn ang="T5">
                <a:pos x="T2" y="T3"/>
              </a:cxn>
            </a:cxnLst>
            <a:rect l="T6" t="T7" r="T8" b="T9"/>
            <a:pathLst>
              <a:path w="887" h="2">
                <a:moveTo>
                  <a:pt x="0" y="2"/>
                </a:moveTo>
                <a:lnTo>
                  <a:pt x="887" y="0"/>
                </a:lnTo>
              </a:path>
            </a:pathLst>
          </a:custGeom>
          <a:noFill/>
          <a:ln w="19050">
            <a:solidFill>
              <a:srgbClr val="FF33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9206" name="Freeform 54"/>
          <p:cNvSpPr>
            <a:spLocks/>
          </p:cNvSpPr>
          <p:nvPr/>
        </p:nvSpPr>
        <p:spPr bwMode="auto">
          <a:xfrm>
            <a:off x="6070600" y="5867400"/>
            <a:ext cx="347663" cy="3175"/>
          </a:xfrm>
          <a:custGeom>
            <a:avLst/>
            <a:gdLst>
              <a:gd name="T0" fmla="*/ 0 w 887"/>
              <a:gd name="T1" fmla="*/ 2147483647 h 2"/>
              <a:gd name="T2" fmla="*/ 2147483647 w 887"/>
              <a:gd name="T3" fmla="*/ 0 h 2"/>
              <a:gd name="T4" fmla="*/ 0 60000 65536"/>
              <a:gd name="T5" fmla="*/ 0 60000 65536"/>
              <a:gd name="T6" fmla="*/ 0 w 887"/>
              <a:gd name="T7" fmla="*/ 0 h 2"/>
              <a:gd name="T8" fmla="*/ 887 w 887"/>
              <a:gd name="T9" fmla="*/ 2 h 2"/>
            </a:gdLst>
            <a:ahLst/>
            <a:cxnLst>
              <a:cxn ang="T4">
                <a:pos x="T0" y="T1"/>
              </a:cxn>
              <a:cxn ang="T5">
                <a:pos x="T2" y="T3"/>
              </a:cxn>
            </a:cxnLst>
            <a:rect l="T6" t="T7" r="T8" b="T9"/>
            <a:pathLst>
              <a:path w="887" h="2">
                <a:moveTo>
                  <a:pt x="0" y="2"/>
                </a:moveTo>
                <a:lnTo>
                  <a:pt x="887" y="0"/>
                </a:lnTo>
              </a:path>
            </a:pathLst>
          </a:custGeom>
          <a:noFill/>
          <a:ln w="19050">
            <a:solidFill>
              <a:srgbClr val="FF33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9207" name="Freeform 55"/>
          <p:cNvSpPr>
            <a:spLocks/>
          </p:cNvSpPr>
          <p:nvPr/>
        </p:nvSpPr>
        <p:spPr bwMode="auto">
          <a:xfrm>
            <a:off x="6419850" y="6019800"/>
            <a:ext cx="347663" cy="3175"/>
          </a:xfrm>
          <a:custGeom>
            <a:avLst/>
            <a:gdLst>
              <a:gd name="T0" fmla="*/ 0 w 887"/>
              <a:gd name="T1" fmla="*/ 2147483647 h 2"/>
              <a:gd name="T2" fmla="*/ 2147483647 w 887"/>
              <a:gd name="T3" fmla="*/ 0 h 2"/>
              <a:gd name="T4" fmla="*/ 0 60000 65536"/>
              <a:gd name="T5" fmla="*/ 0 60000 65536"/>
              <a:gd name="T6" fmla="*/ 0 w 887"/>
              <a:gd name="T7" fmla="*/ 0 h 2"/>
              <a:gd name="T8" fmla="*/ 887 w 887"/>
              <a:gd name="T9" fmla="*/ 2 h 2"/>
            </a:gdLst>
            <a:ahLst/>
            <a:cxnLst>
              <a:cxn ang="T4">
                <a:pos x="T0" y="T1"/>
              </a:cxn>
              <a:cxn ang="T5">
                <a:pos x="T2" y="T3"/>
              </a:cxn>
            </a:cxnLst>
            <a:rect l="T6" t="T7" r="T8" b="T9"/>
            <a:pathLst>
              <a:path w="887" h="2">
                <a:moveTo>
                  <a:pt x="0" y="2"/>
                </a:moveTo>
                <a:lnTo>
                  <a:pt x="887" y="0"/>
                </a:lnTo>
              </a:path>
            </a:pathLst>
          </a:custGeom>
          <a:noFill/>
          <a:ln w="19050">
            <a:solidFill>
              <a:srgbClr val="FF33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9208" name="Freeform 56"/>
          <p:cNvSpPr>
            <a:spLocks/>
          </p:cNvSpPr>
          <p:nvPr/>
        </p:nvSpPr>
        <p:spPr bwMode="auto">
          <a:xfrm>
            <a:off x="6775450" y="5202238"/>
            <a:ext cx="347663" cy="3175"/>
          </a:xfrm>
          <a:custGeom>
            <a:avLst/>
            <a:gdLst>
              <a:gd name="T0" fmla="*/ 0 w 887"/>
              <a:gd name="T1" fmla="*/ 2147483647 h 2"/>
              <a:gd name="T2" fmla="*/ 2147483647 w 887"/>
              <a:gd name="T3" fmla="*/ 0 h 2"/>
              <a:gd name="T4" fmla="*/ 0 60000 65536"/>
              <a:gd name="T5" fmla="*/ 0 60000 65536"/>
              <a:gd name="T6" fmla="*/ 0 w 887"/>
              <a:gd name="T7" fmla="*/ 0 h 2"/>
              <a:gd name="T8" fmla="*/ 887 w 887"/>
              <a:gd name="T9" fmla="*/ 2 h 2"/>
            </a:gdLst>
            <a:ahLst/>
            <a:cxnLst>
              <a:cxn ang="T4">
                <a:pos x="T0" y="T1"/>
              </a:cxn>
              <a:cxn ang="T5">
                <a:pos x="T2" y="T3"/>
              </a:cxn>
            </a:cxnLst>
            <a:rect l="T6" t="T7" r="T8" b="T9"/>
            <a:pathLst>
              <a:path w="887" h="2">
                <a:moveTo>
                  <a:pt x="0" y="2"/>
                </a:moveTo>
                <a:lnTo>
                  <a:pt x="887" y="0"/>
                </a:lnTo>
              </a:path>
            </a:pathLst>
          </a:custGeom>
          <a:noFill/>
          <a:ln w="19050">
            <a:solidFill>
              <a:srgbClr val="FF33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9209" name="Freeform 57"/>
          <p:cNvSpPr>
            <a:spLocks/>
          </p:cNvSpPr>
          <p:nvPr/>
        </p:nvSpPr>
        <p:spPr bwMode="auto">
          <a:xfrm>
            <a:off x="7123113" y="4722813"/>
            <a:ext cx="338137" cy="1587"/>
          </a:xfrm>
          <a:custGeom>
            <a:avLst/>
            <a:gdLst>
              <a:gd name="T0" fmla="*/ 0 w 841"/>
              <a:gd name="T1" fmla="*/ 2147483647 h 1"/>
              <a:gd name="T2" fmla="*/ 2147483647 w 841"/>
              <a:gd name="T3" fmla="*/ 0 h 1"/>
              <a:gd name="T4" fmla="*/ 0 60000 65536"/>
              <a:gd name="T5" fmla="*/ 0 60000 65536"/>
              <a:gd name="T6" fmla="*/ 0 w 841"/>
              <a:gd name="T7" fmla="*/ 0 h 1"/>
              <a:gd name="T8" fmla="*/ 841 w 841"/>
              <a:gd name="T9" fmla="*/ 1 h 1"/>
            </a:gdLst>
            <a:ahLst/>
            <a:cxnLst>
              <a:cxn ang="T4">
                <a:pos x="T0" y="T1"/>
              </a:cxn>
              <a:cxn ang="T5">
                <a:pos x="T2" y="T3"/>
              </a:cxn>
            </a:cxnLst>
            <a:rect l="T6" t="T7" r="T8" b="T9"/>
            <a:pathLst>
              <a:path w="841" h="1">
                <a:moveTo>
                  <a:pt x="0" y="1"/>
                </a:moveTo>
                <a:lnTo>
                  <a:pt x="841" y="0"/>
                </a:lnTo>
              </a:path>
            </a:pathLst>
          </a:custGeom>
          <a:noFill/>
          <a:ln w="19050">
            <a:solidFill>
              <a:srgbClr val="FF33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9210" name="Freeform 58"/>
          <p:cNvSpPr>
            <a:spLocks/>
          </p:cNvSpPr>
          <p:nvPr/>
        </p:nvSpPr>
        <p:spPr bwMode="auto">
          <a:xfrm>
            <a:off x="7451725" y="5791200"/>
            <a:ext cx="338138" cy="1588"/>
          </a:xfrm>
          <a:custGeom>
            <a:avLst/>
            <a:gdLst>
              <a:gd name="T0" fmla="*/ 0 w 841"/>
              <a:gd name="T1" fmla="*/ 2147483647 h 1"/>
              <a:gd name="T2" fmla="*/ 2147483647 w 841"/>
              <a:gd name="T3" fmla="*/ 0 h 1"/>
              <a:gd name="T4" fmla="*/ 0 60000 65536"/>
              <a:gd name="T5" fmla="*/ 0 60000 65536"/>
              <a:gd name="T6" fmla="*/ 0 w 841"/>
              <a:gd name="T7" fmla="*/ 0 h 1"/>
              <a:gd name="T8" fmla="*/ 841 w 841"/>
              <a:gd name="T9" fmla="*/ 1 h 1"/>
            </a:gdLst>
            <a:ahLst/>
            <a:cxnLst>
              <a:cxn ang="T4">
                <a:pos x="T0" y="T1"/>
              </a:cxn>
              <a:cxn ang="T5">
                <a:pos x="T2" y="T3"/>
              </a:cxn>
            </a:cxnLst>
            <a:rect l="T6" t="T7" r="T8" b="T9"/>
            <a:pathLst>
              <a:path w="841" h="1">
                <a:moveTo>
                  <a:pt x="0" y="1"/>
                </a:moveTo>
                <a:lnTo>
                  <a:pt x="841" y="0"/>
                </a:lnTo>
              </a:path>
            </a:pathLst>
          </a:custGeom>
          <a:noFill/>
          <a:ln w="19050">
            <a:solidFill>
              <a:srgbClr val="FF33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9211" name="Freeform 59"/>
          <p:cNvSpPr>
            <a:spLocks/>
          </p:cNvSpPr>
          <p:nvPr/>
        </p:nvSpPr>
        <p:spPr bwMode="auto">
          <a:xfrm>
            <a:off x="7791450" y="5715000"/>
            <a:ext cx="338138" cy="1588"/>
          </a:xfrm>
          <a:custGeom>
            <a:avLst/>
            <a:gdLst>
              <a:gd name="T0" fmla="*/ 0 w 841"/>
              <a:gd name="T1" fmla="*/ 2147483647 h 1"/>
              <a:gd name="T2" fmla="*/ 2147483647 w 841"/>
              <a:gd name="T3" fmla="*/ 0 h 1"/>
              <a:gd name="T4" fmla="*/ 0 60000 65536"/>
              <a:gd name="T5" fmla="*/ 0 60000 65536"/>
              <a:gd name="T6" fmla="*/ 0 w 841"/>
              <a:gd name="T7" fmla="*/ 0 h 1"/>
              <a:gd name="T8" fmla="*/ 841 w 841"/>
              <a:gd name="T9" fmla="*/ 1 h 1"/>
            </a:gdLst>
            <a:ahLst/>
            <a:cxnLst>
              <a:cxn ang="T4">
                <a:pos x="T0" y="T1"/>
              </a:cxn>
              <a:cxn ang="T5">
                <a:pos x="T2" y="T3"/>
              </a:cxn>
            </a:cxnLst>
            <a:rect l="T6" t="T7" r="T8" b="T9"/>
            <a:pathLst>
              <a:path w="841" h="1">
                <a:moveTo>
                  <a:pt x="0" y="1"/>
                </a:moveTo>
                <a:lnTo>
                  <a:pt x="841" y="0"/>
                </a:lnTo>
              </a:path>
            </a:pathLst>
          </a:custGeom>
          <a:noFill/>
          <a:ln w="19050">
            <a:solidFill>
              <a:srgbClr val="FF33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9212" name="Freeform 60"/>
          <p:cNvSpPr>
            <a:spLocks/>
          </p:cNvSpPr>
          <p:nvPr/>
        </p:nvSpPr>
        <p:spPr bwMode="auto">
          <a:xfrm>
            <a:off x="8120063" y="4648200"/>
            <a:ext cx="338137" cy="1588"/>
          </a:xfrm>
          <a:custGeom>
            <a:avLst/>
            <a:gdLst>
              <a:gd name="T0" fmla="*/ 0 w 841"/>
              <a:gd name="T1" fmla="*/ 2147483647 h 1"/>
              <a:gd name="T2" fmla="*/ 2147483647 w 841"/>
              <a:gd name="T3" fmla="*/ 0 h 1"/>
              <a:gd name="T4" fmla="*/ 0 60000 65536"/>
              <a:gd name="T5" fmla="*/ 0 60000 65536"/>
              <a:gd name="T6" fmla="*/ 0 w 841"/>
              <a:gd name="T7" fmla="*/ 0 h 1"/>
              <a:gd name="T8" fmla="*/ 841 w 841"/>
              <a:gd name="T9" fmla="*/ 1 h 1"/>
            </a:gdLst>
            <a:ahLst/>
            <a:cxnLst>
              <a:cxn ang="T4">
                <a:pos x="T0" y="T1"/>
              </a:cxn>
              <a:cxn ang="T5">
                <a:pos x="T2" y="T3"/>
              </a:cxn>
            </a:cxnLst>
            <a:rect l="T6" t="T7" r="T8" b="T9"/>
            <a:pathLst>
              <a:path w="841" h="1">
                <a:moveTo>
                  <a:pt x="0" y="1"/>
                </a:moveTo>
                <a:lnTo>
                  <a:pt x="841" y="0"/>
                </a:lnTo>
              </a:path>
            </a:pathLst>
          </a:custGeom>
          <a:noFill/>
          <a:ln w="19050">
            <a:solidFill>
              <a:srgbClr val="FF33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9213" name="Freeform 9"/>
          <p:cNvSpPr>
            <a:spLocks noChangeArrowheads="1"/>
          </p:cNvSpPr>
          <p:nvPr/>
        </p:nvSpPr>
        <p:spPr bwMode="auto">
          <a:xfrm>
            <a:off x="5718175" y="1447800"/>
            <a:ext cx="2816225" cy="2209800"/>
          </a:xfrm>
          <a:custGeom>
            <a:avLst/>
            <a:gdLst>
              <a:gd name="T0" fmla="*/ 0 w 2335576"/>
              <a:gd name="T1" fmla="*/ 34960791 h 1905918"/>
              <a:gd name="T2" fmla="*/ 10801287 w 2335576"/>
              <a:gd name="T3" fmla="*/ 26069047 h 1905918"/>
              <a:gd name="T4" fmla="*/ 33175110 w 2335576"/>
              <a:gd name="T5" fmla="*/ 23643997 h 1905918"/>
              <a:gd name="T6" fmla="*/ 50534175 w 2335576"/>
              <a:gd name="T7" fmla="*/ 12529313 h 1905918"/>
              <a:gd name="T8" fmla="*/ 68664727 w 2335576"/>
              <a:gd name="T9" fmla="*/ 8689692 h 1905918"/>
              <a:gd name="T10" fmla="*/ 81780430 w 2335576"/>
              <a:gd name="T11" fmla="*/ 0 h 1905918"/>
              <a:gd name="T12" fmla="*/ 0 60000 65536"/>
              <a:gd name="T13" fmla="*/ 0 60000 65536"/>
              <a:gd name="T14" fmla="*/ 0 60000 65536"/>
              <a:gd name="T15" fmla="*/ 0 60000 65536"/>
              <a:gd name="T16" fmla="*/ 0 60000 65536"/>
              <a:gd name="T17" fmla="*/ 0 60000 65536"/>
              <a:gd name="T18" fmla="*/ 0 w 2335576"/>
              <a:gd name="T19" fmla="*/ 0 h 1905918"/>
              <a:gd name="T20" fmla="*/ 2335576 w 2335576"/>
              <a:gd name="T21" fmla="*/ 1905918 h 1905918"/>
            </a:gdLst>
            <a:ahLst/>
            <a:cxnLst>
              <a:cxn ang="T12">
                <a:pos x="T0" y="T1"/>
              </a:cxn>
              <a:cxn ang="T13">
                <a:pos x="T2" y="T3"/>
              </a:cxn>
              <a:cxn ang="T14">
                <a:pos x="T4" y="T5"/>
              </a:cxn>
              <a:cxn ang="T15">
                <a:pos x="T6" y="T7"/>
              </a:cxn>
              <a:cxn ang="T16">
                <a:pos x="T8" y="T9"/>
              </a:cxn>
              <a:cxn ang="T17">
                <a:pos x="T10" y="T11"/>
              </a:cxn>
            </a:cxnLst>
            <a:rect l="T18" t="T19" r="T20" b="T21"/>
            <a:pathLst>
              <a:path w="2335576" h="1905918">
                <a:moveTo>
                  <a:pt x="0" y="1905918"/>
                </a:moveTo>
                <a:cubicBezTo>
                  <a:pt x="75282" y="1714959"/>
                  <a:pt x="150564" y="1524000"/>
                  <a:pt x="308473" y="1421176"/>
                </a:cubicBezTo>
                <a:cubicBezTo>
                  <a:pt x="466382" y="1318352"/>
                  <a:pt x="758328" y="1411995"/>
                  <a:pt x="947451" y="1288973"/>
                </a:cubicBezTo>
                <a:cubicBezTo>
                  <a:pt x="1136574" y="1165951"/>
                  <a:pt x="1274285" y="818921"/>
                  <a:pt x="1443210" y="683046"/>
                </a:cubicBezTo>
                <a:cubicBezTo>
                  <a:pt x="1612135" y="547171"/>
                  <a:pt x="1812275" y="587566"/>
                  <a:pt x="1961003" y="473725"/>
                </a:cubicBezTo>
                <a:cubicBezTo>
                  <a:pt x="2109731" y="359884"/>
                  <a:pt x="2229080" y="80790"/>
                  <a:pt x="2335576" y="0"/>
                </a:cubicBezTo>
              </a:path>
            </a:pathLst>
          </a:custGeom>
          <a:noFill/>
          <a:ln w="28575" algn="ctr">
            <a:solidFill>
              <a:srgbClr val="FF33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9214" name="Freeform 62"/>
          <p:cNvSpPr>
            <a:spLocks/>
          </p:cNvSpPr>
          <p:nvPr/>
        </p:nvSpPr>
        <p:spPr bwMode="auto">
          <a:xfrm>
            <a:off x="5715000" y="4495800"/>
            <a:ext cx="2757488" cy="1582738"/>
          </a:xfrm>
          <a:custGeom>
            <a:avLst/>
            <a:gdLst>
              <a:gd name="T0" fmla="*/ 0 w 1737"/>
              <a:gd name="T1" fmla="*/ 0 h 997"/>
              <a:gd name="T2" fmla="*/ 2147483647 w 1737"/>
              <a:gd name="T3" fmla="*/ 2147483647 h 997"/>
              <a:gd name="T4" fmla="*/ 2147483647 w 1737"/>
              <a:gd name="T5" fmla="*/ 2147483647 h 997"/>
              <a:gd name="T6" fmla="*/ 2147483647 w 1737"/>
              <a:gd name="T7" fmla="*/ 2147483647 h 997"/>
              <a:gd name="T8" fmla="*/ 2147483647 w 1737"/>
              <a:gd name="T9" fmla="*/ 2147483647 h 997"/>
              <a:gd name="T10" fmla="*/ 2147483647 w 1737"/>
              <a:gd name="T11" fmla="*/ 2147483647 h 997"/>
              <a:gd name="T12" fmla="*/ 2147483647 w 1737"/>
              <a:gd name="T13" fmla="*/ 2147483647 h 997"/>
              <a:gd name="T14" fmla="*/ 2147483647 w 1737"/>
              <a:gd name="T15" fmla="*/ 2147483647 h 997"/>
              <a:gd name="T16" fmla="*/ 2147483647 w 1737"/>
              <a:gd name="T17" fmla="*/ 2147483647 h 997"/>
              <a:gd name="T18" fmla="*/ 2147483647 w 1737"/>
              <a:gd name="T19" fmla="*/ 2147483647 h 99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37"/>
              <a:gd name="T31" fmla="*/ 0 h 997"/>
              <a:gd name="T32" fmla="*/ 1737 w 1737"/>
              <a:gd name="T33" fmla="*/ 997 h 99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37" h="997">
                <a:moveTo>
                  <a:pt x="0" y="0"/>
                </a:moveTo>
                <a:cubicBezTo>
                  <a:pt x="32" y="26"/>
                  <a:pt x="135" y="8"/>
                  <a:pt x="195" y="155"/>
                </a:cubicBezTo>
                <a:cubicBezTo>
                  <a:pt x="255" y="302"/>
                  <a:pt x="275" y="761"/>
                  <a:pt x="362" y="879"/>
                </a:cubicBezTo>
                <a:cubicBezTo>
                  <a:pt x="449" y="997"/>
                  <a:pt x="636" y="977"/>
                  <a:pt x="720" y="866"/>
                </a:cubicBezTo>
                <a:cubicBezTo>
                  <a:pt x="804" y="755"/>
                  <a:pt x="804" y="326"/>
                  <a:pt x="864" y="215"/>
                </a:cubicBezTo>
                <a:cubicBezTo>
                  <a:pt x="924" y="104"/>
                  <a:pt x="1023" y="106"/>
                  <a:pt x="1078" y="201"/>
                </a:cubicBezTo>
                <a:cubicBezTo>
                  <a:pt x="1133" y="296"/>
                  <a:pt x="1133" y="694"/>
                  <a:pt x="1194" y="787"/>
                </a:cubicBezTo>
                <a:cubicBezTo>
                  <a:pt x="1255" y="880"/>
                  <a:pt x="1390" y="866"/>
                  <a:pt x="1445" y="759"/>
                </a:cubicBezTo>
                <a:cubicBezTo>
                  <a:pt x="1500" y="652"/>
                  <a:pt x="1475" y="263"/>
                  <a:pt x="1524" y="146"/>
                </a:cubicBezTo>
                <a:cubicBezTo>
                  <a:pt x="1573" y="29"/>
                  <a:pt x="1693" y="76"/>
                  <a:pt x="1737" y="57"/>
                </a:cubicBezTo>
              </a:path>
            </a:pathLst>
          </a:custGeom>
          <a:noFill/>
          <a:ln w="28575">
            <a:solidFill>
              <a:srgbClr val="FF33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aphicFrame>
        <p:nvGraphicFramePr>
          <p:cNvPr id="2" name="Object 63"/>
          <p:cNvGraphicFramePr>
            <a:graphicFrameLocks noChangeAspect="1"/>
          </p:cNvGraphicFramePr>
          <p:nvPr/>
        </p:nvGraphicFramePr>
        <p:xfrm>
          <a:off x="3943350" y="4905375"/>
          <a:ext cx="1238250" cy="1038225"/>
        </p:xfrm>
        <a:graphic>
          <a:graphicData uri="http://schemas.openxmlformats.org/presentationml/2006/ole">
            <mc:AlternateContent xmlns:mc="http://schemas.openxmlformats.org/markup-compatibility/2006">
              <mc:Choice xmlns:v="urn:schemas-microsoft-com:vml" Requires="v">
                <p:oleObj spid="_x0000_s1031" name="Equation" r:id="rId6" imgW="545760" imgH="457200" progId="Equation.3">
                  <p:embed/>
                </p:oleObj>
              </mc:Choice>
              <mc:Fallback>
                <p:oleObj name="Equation" r:id="rId6" imgW="545760" imgH="4572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43350" y="4905375"/>
                        <a:ext cx="1238250" cy="10382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303029598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9158"/>
                                        </p:tgtEl>
                                        <p:attrNameLst>
                                          <p:attrName>style.visibility</p:attrName>
                                        </p:attrNameLst>
                                      </p:cBhvr>
                                      <p:to>
                                        <p:strVal val="visible"/>
                                      </p:to>
                                    </p:set>
                                    <p:animEffect transition="in" filter="fade">
                                      <p:cBhvr>
                                        <p:cTn id="7" dur="500"/>
                                        <p:tgtEl>
                                          <p:spTgt spid="4915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9160"/>
                                        </p:tgtEl>
                                        <p:attrNameLst>
                                          <p:attrName>style.visibility</p:attrName>
                                        </p:attrNameLst>
                                      </p:cBhvr>
                                      <p:to>
                                        <p:strVal val="visible"/>
                                      </p:to>
                                    </p:set>
                                    <p:animEffect transition="in" filter="fade">
                                      <p:cBhvr>
                                        <p:cTn id="12" dur="500"/>
                                        <p:tgtEl>
                                          <p:spTgt spid="49160"/>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9162"/>
                                        </p:tgtEl>
                                        <p:attrNameLst>
                                          <p:attrName>style.visibility</p:attrName>
                                        </p:attrNameLst>
                                      </p:cBhvr>
                                      <p:to>
                                        <p:strVal val="visible"/>
                                      </p:to>
                                    </p:set>
                                    <p:animEffect transition="in" filter="fade">
                                      <p:cBhvr>
                                        <p:cTn id="15" dur="500"/>
                                        <p:tgtEl>
                                          <p:spTgt spid="4916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9165"/>
                                        </p:tgtEl>
                                        <p:attrNameLst>
                                          <p:attrName>style.visibility</p:attrName>
                                        </p:attrNameLst>
                                      </p:cBhvr>
                                      <p:to>
                                        <p:strVal val="visible"/>
                                      </p:to>
                                    </p:set>
                                    <p:animEffect transition="in" filter="fade">
                                      <p:cBhvr>
                                        <p:cTn id="18" dur="500"/>
                                        <p:tgtEl>
                                          <p:spTgt spid="49165"/>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49161"/>
                                        </p:tgtEl>
                                        <p:attrNameLst>
                                          <p:attrName>style.visibility</p:attrName>
                                        </p:attrNameLst>
                                      </p:cBhvr>
                                      <p:to>
                                        <p:strVal val="visible"/>
                                      </p:to>
                                    </p:set>
                                    <p:animEffect transition="in" filter="fade">
                                      <p:cBhvr>
                                        <p:cTn id="23" dur="500"/>
                                        <p:tgtEl>
                                          <p:spTgt spid="49161"/>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49163"/>
                                        </p:tgtEl>
                                        <p:attrNameLst>
                                          <p:attrName>style.visibility</p:attrName>
                                        </p:attrNameLst>
                                      </p:cBhvr>
                                      <p:to>
                                        <p:strVal val="visible"/>
                                      </p:to>
                                    </p:set>
                                    <p:animEffect transition="in" filter="fade">
                                      <p:cBhvr>
                                        <p:cTn id="26" dur="500"/>
                                        <p:tgtEl>
                                          <p:spTgt spid="49163"/>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49166"/>
                                        </p:tgtEl>
                                        <p:attrNameLst>
                                          <p:attrName>style.visibility</p:attrName>
                                        </p:attrNameLst>
                                      </p:cBhvr>
                                      <p:to>
                                        <p:strVal val="visible"/>
                                      </p:to>
                                    </p:set>
                                    <p:animEffect transition="in" filter="fade">
                                      <p:cBhvr>
                                        <p:cTn id="29" dur="500"/>
                                        <p:tgtEl>
                                          <p:spTgt spid="49166"/>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10" presetClass="entr" presetSubtype="0" fill="hold" nodeType="clickEffect">
                                  <p:stCondLst>
                                    <p:cond delay="0"/>
                                  </p:stCondLst>
                                  <p:childTnLst>
                                    <p:set>
                                      <p:cBhvr>
                                        <p:cTn id="33" dur="1" fill="hold">
                                          <p:stCondLst>
                                            <p:cond delay="0"/>
                                          </p:stCondLst>
                                        </p:cTn>
                                        <p:tgtEl>
                                          <p:spTgt spid="49159"/>
                                        </p:tgtEl>
                                        <p:attrNameLst>
                                          <p:attrName>style.visibility</p:attrName>
                                        </p:attrNameLst>
                                      </p:cBhvr>
                                      <p:to>
                                        <p:strVal val="visible"/>
                                      </p:to>
                                    </p:set>
                                    <p:animEffect transition="in" filter="fade">
                                      <p:cBhvr>
                                        <p:cTn id="34" dur="500"/>
                                        <p:tgtEl>
                                          <p:spTgt spid="49159"/>
                                        </p:tgtEl>
                                      </p:cBhvr>
                                    </p:animEffect>
                                  </p:childTnLst>
                                </p:cTn>
                              </p:par>
                              <p:par>
                                <p:cTn id="35" presetID="10" presetClass="entr" presetSubtype="0" fill="hold" nodeType="withEffect">
                                  <p:stCondLst>
                                    <p:cond delay="0"/>
                                  </p:stCondLst>
                                  <p:childTnLst>
                                    <p:set>
                                      <p:cBhvr>
                                        <p:cTn id="36" dur="1" fill="hold">
                                          <p:stCondLst>
                                            <p:cond delay="0"/>
                                          </p:stCondLst>
                                        </p:cTn>
                                        <p:tgtEl>
                                          <p:spTgt spid="159749"/>
                                        </p:tgtEl>
                                        <p:attrNameLst>
                                          <p:attrName>style.visibility</p:attrName>
                                        </p:attrNameLst>
                                      </p:cBhvr>
                                      <p:to>
                                        <p:strVal val="visible"/>
                                      </p:to>
                                    </p:set>
                                    <p:animEffect transition="in" filter="fade">
                                      <p:cBhvr>
                                        <p:cTn id="37" dur="500"/>
                                        <p:tgtEl>
                                          <p:spTgt spid="159749"/>
                                        </p:tgtEl>
                                      </p:cBhvr>
                                    </p:animEffect>
                                  </p:childTnLst>
                                </p:cTn>
                              </p:par>
                              <p:par>
                                <p:cTn id="38" presetID="10" presetClass="entr" presetSubtype="0" fill="hold" nodeType="withEffect">
                                  <p:stCondLst>
                                    <p:cond delay="0"/>
                                  </p:stCondLst>
                                  <p:childTnLst>
                                    <p:set>
                                      <p:cBhvr>
                                        <p:cTn id="39" dur="1" fill="hold">
                                          <p:stCondLst>
                                            <p:cond delay="0"/>
                                          </p:stCondLst>
                                        </p:cTn>
                                        <p:tgtEl>
                                          <p:spTgt spid="49155">
                                            <p:txEl>
                                              <p:pRg st="3" end="3"/>
                                            </p:txEl>
                                          </p:spTgt>
                                        </p:tgtEl>
                                        <p:attrNameLst>
                                          <p:attrName>style.visibility</p:attrName>
                                        </p:attrNameLst>
                                      </p:cBhvr>
                                      <p:to>
                                        <p:strVal val="visible"/>
                                      </p:to>
                                    </p:set>
                                    <p:animEffect transition="in" filter="fade">
                                      <p:cBhvr>
                                        <p:cTn id="40" dur="500"/>
                                        <p:tgtEl>
                                          <p:spTgt spid="49155">
                                            <p:txEl>
                                              <p:pRg st="3" end="3"/>
                                            </p:txEl>
                                          </p:spTgt>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10" presetClass="entr" presetSubtype="0" fill="hold" nodeType="clickEffect">
                                  <p:stCondLst>
                                    <p:cond delay="0"/>
                                  </p:stCondLst>
                                  <p:childTnLst>
                                    <p:set>
                                      <p:cBhvr>
                                        <p:cTn id="44" dur="1" fill="hold">
                                          <p:stCondLst>
                                            <p:cond delay="0"/>
                                          </p:stCondLst>
                                        </p:cTn>
                                        <p:tgtEl>
                                          <p:spTgt spid="49171"/>
                                        </p:tgtEl>
                                        <p:attrNameLst>
                                          <p:attrName>style.visibility</p:attrName>
                                        </p:attrNameLst>
                                      </p:cBhvr>
                                      <p:to>
                                        <p:strVal val="visible"/>
                                      </p:to>
                                    </p:set>
                                    <p:animEffect transition="in" filter="fade">
                                      <p:cBhvr>
                                        <p:cTn id="45" dur="500"/>
                                        <p:tgtEl>
                                          <p:spTgt spid="49171"/>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49174"/>
                                        </p:tgtEl>
                                        <p:attrNameLst>
                                          <p:attrName>style.visibility</p:attrName>
                                        </p:attrNameLst>
                                      </p:cBhvr>
                                      <p:to>
                                        <p:strVal val="visible"/>
                                      </p:to>
                                    </p:set>
                                    <p:animEffect transition="in" filter="fade">
                                      <p:cBhvr>
                                        <p:cTn id="48" dur="500"/>
                                        <p:tgtEl>
                                          <p:spTgt spid="49174"/>
                                        </p:tgtEl>
                                      </p:cBhvr>
                                    </p:animEffect>
                                  </p:childTnLst>
                                </p:cTn>
                              </p:par>
                              <p:par>
                                <p:cTn id="49" presetID="10" presetClass="entr" presetSubtype="0" fill="hold" nodeType="withEffect">
                                  <p:stCondLst>
                                    <p:cond delay="0"/>
                                  </p:stCondLst>
                                  <p:childTnLst>
                                    <p:set>
                                      <p:cBhvr>
                                        <p:cTn id="50" dur="1" fill="hold">
                                          <p:stCondLst>
                                            <p:cond delay="0"/>
                                          </p:stCondLst>
                                        </p:cTn>
                                        <p:tgtEl>
                                          <p:spTgt spid="49172"/>
                                        </p:tgtEl>
                                        <p:attrNameLst>
                                          <p:attrName>style.visibility</p:attrName>
                                        </p:attrNameLst>
                                      </p:cBhvr>
                                      <p:to>
                                        <p:strVal val="visible"/>
                                      </p:to>
                                    </p:set>
                                    <p:animEffect transition="in" filter="fade">
                                      <p:cBhvr>
                                        <p:cTn id="51" dur="500"/>
                                        <p:tgtEl>
                                          <p:spTgt spid="49172"/>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49173"/>
                                        </p:tgtEl>
                                        <p:attrNameLst>
                                          <p:attrName>style.visibility</p:attrName>
                                        </p:attrNameLst>
                                      </p:cBhvr>
                                      <p:to>
                                        <p:strVal val="visible"/>
                                      </p:to>
                                    </p:set>
                                    <p:animEffect transition="in" filter="fade">
                                      <p:cBhvr>
                                        <p:cTn id="54" dur="500"/>
                                        <p:tgtEl>
                                          <p:spTgt spid="49173"/>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49175"/>
                                        </p:tgtEl>
                                        <p:attrNameLst>
                                          <p:attrName>style.visibility</p:attrName>
                                        </p:attrNameLst>
                                      </p:cBhvr>
                                      <p:to>
                                        <p:strVal val="visible"/>
                                      </p:to>
                                    </p:set>
                                    <p:animEffect transition="in" filter="fade">
                                      <p:cBhvr>
                                        <p:cTn id="57" dur="500"/>
                                        <p:tgtEl>
                                          <p:spTgt spid="49175"/>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10" presetClass="exit" presetSubtype="0" fill="hold" nodeType="clickEffect">
                                  <p:stCondLst>
                                    <p:cond delay="0"/>
                                  </p:stCondLst>
                                  <p:childTnLst>
                                    <p:animEffect transition="out" filter="fade">
                                      <p:cBhvr>
                                        <p:cTn id="61" dur="500"/>
                                        <p:tgtEl>
                                          <p:spTgt spid="49159"/>
                                        </p:tgtEl>
                                      </p:cBhvr>
                                    </p:animEffect>
                                    <p:set>
                                      <p:cBhvr>
                                        <p:cTn id="62" dur="1" fill="hold">
                                          <p:stCondLst>
                                            <p:cond delay="499"/>
                                          </p:stCondLst>
                                        </p:cTn>
                                        <p:tgtEl>
                                          <p:spTgt spid="49159"/>
                                        </p:tgtEl>
                                        <p:attrNameLst>
                                          <p:attrName>style.visibility</p:attrName>
                                        </p:attrNameLst>
                                      </p:cBhvr>
                                      <p:to>
                                        <p:strVal val="hidden"/>
                                      </p:to>
                                    </p:set>
                                  </p:childTnLst>
                                </p:cTn>
                              </p:par>
                              <p:par>
                                <p:cTn id="63" presetID="10" presetClass="entr" presetSubtype="0" fill="hold" grpId="0" nodeType="withEffect">
                                  <p:stCondLst>
                                    <p:cond delay="0"/>
                                  </p:stCondLst>
                                  <p:childTnLst>
                                    <p:set>
                                      <p:cBhvr>
                                        <p:cTn id="64" dur="1" fill="hold">
                                          <p:stCondLst>
                                            <p:cond delay="0"/>
                                          </p:stCondLst>
                                        </p:cTn>
                                        <p:tgtEl>
                                          <p:spTgt spid="49176"/>
                                        </p:tgtEl>
                                        <p:attrNameLst>
                                          <p:attrName>style.visibility</p:attrName>
                                        </p:attrNameLst>
                                      </p:cBhvr>
                                      <p:to>
                                        <p:strVal val="visible"/>
                                      </p:to>
                                    </p:set>
                                    <p:animEffect transition="in" filter="fade">
                                      <p:cBhvr>
                                        <p:cTn id="65" dur="500"/>
                                        <p:tgtEl>
                                          <p:spTgt spid="49176"/>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49177"/>
                                        </p:tgtEl>
                                        <p:attrNameLst>
                                          <p:attrName>style.visibility</p:attrName>
                                        </p:attrNameLst>
                                      </p:cBhvr>
                                      <p:to>
                                        <p:strVal val="visible"/>
                                      </p:to>
                                    </p:set>
                                    <p:animEffect transition="in" filter="fade">
                                      <p:cBhvr>
                                        <p:cTn id="68" dur="500"/>
                                        <p:tgtEl>
                                          <p:spTgt spid="49177"/>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49178"/>
                                        </p:tgtEl>
                                        <p:attrNameLst>
                                          <p:attrName>style.visibility</p:attrName>
                                        </p:attrNameLst>
                                      </p:cBhvr>
                                      <p:to>
                                        <p:strVal val="visible"/>
                                      </p:to>
                                    </p:set>
                                    <p:animEffect transition="in" filter="fade">
                                      <p:cBhvr>
                                        <p:cTn id="71" dur="500"/>
                                        <p:tgtEl>
                                          <p:spTgt spid="49178"/>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49179"/>
                                        </p:tgtEl>
                                        <p:attrNameLst>
                                          <p:attrName>style.visibility</p:attrName>
                                        </p:attrNameLst>
                                      </p:cBhvr>
                                      <p:to>
                                        <p:strVal val="visible"/>
                                      </p:to>
                                    </p:set>
                                    <p:animEffect transition="in" filter="fade">
                                      <p:cBhvr>
                                        <p:cTn id="74" dur="500"/>
                                        <p:tgtEl>
                                          <p:spTgt spid="49179"/>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49180"/>
                                        </p:tgtEl>
                                        <p:attrNameLst>
                                          <p:attrName>style.visibility</p:attrName>
                                        </p:attrNameLst>
                                      </p:cBhvr>
                                      <p:to>
                                        <p:strVal val="visible"/>
                                      </p:to>
                                    </p:set>
                                    <p:animEffect transition="in" filter="fade">
                                      <p:cBhvr>
                                        <p:cTn id="77" dur="500"/>
                                        <p:tgtEl>
                                          <p:spTgt spid="49180"/>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49181"/>
                                        </p:tgtEl>
                                        <p:attrNameLst>
                                          <p:attrName>style.visibility</p:attrName>
                                        </p:attrNameLst>
                                      </p:cBhvr>
                                      <p:to>
                                        <p:strVal val="visible"/>
                                      </p:to>
                                    </p:set>
                                    <p:animEffect transition="in" filter="fade">
                                      <p:cBhvr>
                                        <p:cTn id="80" dur="500"/>
                                        <p:tgtEl>
                                          <p:spTgt spid="49181"/>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49189"/>
                                        </p:tgtEl>
                                        <p:attrNameLst>
                                          <p:attrName>style.visibility</p:attrName>
                                        </p:attrNameLst>
                                      </p:cBhvr>
                                      <p:to>
                                        <p:strVal val="visible"/>
                                      </p:to>
                                    </p:set>
                                    <p:animEffect transition="in" filter="fade">
                                      <p:cBhvr>
                                        <p:cTn id="83" dur="500"/>
                                        <p:tgtEl>
                                          <p:spTgt spid="49189"/>
                                        </p:tgtEl>
                                      </p:cBhvr>
                                    </p:animEffect>
                                  </p:childTnLst>
                                </p:cTn>
                              </p:par>
                            </p:childTnLst>
                          </p:cTn>
                        </p:par>
                      </p:childTnLst>
                    </p:cTn>
                  </p:par>
                  <p:par>
                    <p:cTn id="84" fill="hold" nodeType="clickPar">
                      <p:stCondLst>
                        <p:cond delay="indefinite"/>
                      </p:stCondLst>
                      <p:childTnLst>
                        <p:par>
                          <p:cTn id="85" fill="hold" nodeType="withGroup">
                            <p:stCondLst>
                              <p:cond delay="0"/>
                            </p:stCondLst>
                            <p:childTnLst>
                              <p:par>
                                <p:cTn id="86" presetID="10" presetClass="exit" presetSubtype="0" fill="hold" grpId="1" nodeType="clickEffect">
                                  <p:stCondLst>
                                    <p:cond delay="0"/>
                                  </p:stCondLst>
                                  <p:childTnLst>
                                    <p:animEffect transition="out" filter="fade">
                                      <p:cBhvr>
                                        <p:cTn id="87" dur="500"/>
                                        <p:tgtEl>
                                          <p:spTgt spid="49175"/>
                                        </p:tgtEl>
                                      </p:cBhvr>
                                    </p:animEffect>
                                    <p:set>
                                      <p:cBhvr>
                                        <p:cTn id="88" dur="1" fill="hold">
                                          <p:stCondLst>
                                            <p:cond delay="499"/>
                                          </p:stCondLst>
                                        </p:cTn>
                                        <p:tgtEl>
                                          <p:spTgt spid="49175"/>
                                        </p:tgtEl>
                                        <p:attrNameLst>
                                          <p:attrName>style.visibility</p:attrName>
                                        </p:attrNameLst>
                                      </p:cBhvr>
                                      <p:to>
                                        <p:strVal val="hidden"/>
                                      </p:to>
                                    </p:set>
                                  </p:childTnLst>
                                </p:cTn>
                              </p:par>
                              <p:par>
                                <p:cTn id="89" presetID="10" presetClass="entr" presetSubtype="0" fill="hold" grpId="0" nodeType="withEffect">
                                  <p:stCondLst>
                                    <p:cond delay="0"/>
                                  </p:stCondLst>
                                  <p:childTnLst>
                                    <p:set>
                                      <p:cBhvr>
                                        <p:cTn id="90" dur="1" fill="hold">
                                          <p:stCondLst>
                                            <p:cond delay="0"/>
                                          </p:stCondLst>
                                        </p:cTn>
                                        <p:tgtEl>
                                          <p:spTgt spid="49186"/>
                                        </p:tgtEl>
                                        <p:attrNameLst>
                                          <p:attrName>style.visibility</p:attrName>
                                        </p:attrNameLst>
                                      </p:cBhvr>
                                      <p:to>
                                        <p:strVal val="visible"/>
                                      </p:to>
                                    </p:set>
                                    <p:animEffect transition="in" filter="fade">
                                      <p:cBhvr>
                                        <p:cTn id="91" dur="500"/>
                                        <p:tgtEl>
                                          <p:spTgt spid="49186"/>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49187"/>
                                        </p:tgtEl>
                                        <p:attrNameLst>
                                          <p:attrName>style.visibility</p:attrName>
                                        </p:attrNameLst>
                                      </p:cBhvr>
                                      <p:to>
                                        <p:strVal val="visible"/>
                                      </p:to>
                                    </p:set>
                                    <p:animEffect transition="in" filter="fade">
                                      <p:cBhvr>
                                        <p:cTn id="94" dur="500"/>
                                        <p:tgtEl>
                                          <p:spTgt spid="49187"/>
                                        </p:tgtEl>
                                      </p:cBhvr>
                                    </p:animEffect>
                                  </p:childTnLst>
                                </p:cTn>
                              </p:par>
                            </p:childTnLst>
                          </p:cTn>
                        </p:par>
                      </p:childTnLst>
                    </p:cTn>
                  </p:par>
                  <p:par>
                    <p:cTn id="95" fill="hold" nodeType="clickPar">
                      <p:stCondLst>
                        <p:cond delay="indefinite"/>
                      </p:stCondLst>
                      <p:childTnLst>
                        <p:par>
                          <p:cTn id="96" fill="hold" nodeType="withGroup">
                            <p:stCondLst>
                              <p:cond delay="0"/>
                            </p:stCondLst>
                            <p:childTnLst>
                              <p:par>
                                <p:cTn id="97" presetID="10" presetClass="exit" presetSubtype="0" fill="hold" grpId="1" nodeType="clickEffect">
                                  <p:stCondLst>
                                    <p:cond delay="0"/>
                                  </p:stCondLst>
                                  <p:childTnLst>
                                    <p:animEffect transition="out" filter="fade">
                                      <p:cBhvr>
                                        <p:cTn id="98" dur="500"/>
                                        <p:tgtEl>
                                          <p:spTgt spid="49189"/>
                                        </p:tgtEl>
                                      </p:cBhvr>
                                    </p:animEffect>
                                    <p:set>
                                      <p:cBhvr>
                                        <p:cTn id="99" dur="1" fill="hold">
                                          <p:stCondLst>
                                            <p:cond delay="499"/>
                                          </p:stCondLst>
                                        </p:cTn>
                                        <p:tgtEl>
                                          <p:spTgt spid="49189"/>
                                        </p:tgtEl>
                                        <p:attrNameLst>
                                          <p:attrName>style.visibility</p:attrName>
                                        </p:attrNameLst>
                                      </p:cBhvr>
                                      <p:to>
                                        <p:strVal val="hidden"/>
                                      </p:to>
                                    </p:set>
                                  </p:childTnLst>
                                </p:cTn>
                              </p:par>
                              <p:par>
                                <p:cTn id="100" presetID="10" presetClass="exit" presetSubtype="0" fill="hold" grpId="1" nodeType="withEffect">
                                  <p:stCondLst>
                                    <p:cond delay="0"/>
                                  </p:stCondLst>
                                  <p:childTnLst>
                                    <p:animEffect transition="out" filter="fade">
                                      <p:cBhvr>
                                        <p:cTn id="101" dur="500"/>
                                        <p:tgtEl>
                                          <p:spTgt spid="49162"/>
                                        </p:tgtEl>
                                      </p:cBhvr>
                                    </p:animEffect>
                                    <p:set>
                                      <p:cBhvr>
                                        <p:cTn id="102" dur="1" fill="hold">
                                          <p:stCondLst>
                                            <p:cond delay="499"/>
                                          </p:stCondLst>
                                        </p:cTn>
                                        <p:tgtEl>
                                          <p:spTgt spid="49162"/>
                                        </p:tgtEl>
                                        <p:attrNameLst>
                                          <p:attrName>style.visibility</p:attrName>
                                        </p:attrNameLst>
                                      </p:cBhvr>
                                      <p:to>
                                        <p:strVal val="hidden"/>
                                      </p:to>
                                    </p:set>
                                  </p:childTnLst>
                                </p:cTn>
                              </p:par>
                              <p:par>
                                <p:cTn id="103" presetID="10" presetClass="exit" presetSubtype="0" fill="hold" grpId="1" nodeType="withEffect">
                                  <p:stCondLst>
                                    <p:cond delay="0"/>
                                  </p:stCondLst>
                                  <p:childTnLst>
                                    <p:animEffect transition="out" filter="fade">
                                      <p:cBhvr>
                                        <p:cTn id="104" dur="500"/>
                                        <p:tgtEl>
                                          <p:spTgt spid="49165"/>
                                        </p:tgtEl>
                                      </p:cBhvr>
                                    </p:animEffect>
                                    <p:set>
                                      <p:cBhvr>
                                        <p:cTn id="105" dur="1" fill="hold">
                                          <p:stCondLst>
                                            <p:cond delay="499"/>
                                          </p:stCondLst>
                                        </p:cTn>
                                        <p:tgtEl>
                                          <p:spTgt spid="49165"/>
                                        </p:tgtEl>
                                        <p:attrNameLst>
                                          <p:attrName>style.visibility</p:attrName>
                                        </p:attrNameLst>
                                      </p:cBhvr>
                                      <p:to>
                                        <p:strVal val="hidden"/>
                                      </p:to>
                                    </p:set>
                                  </p:childTnLst>
                                </p:cTn>
                              </p:par>
                              <p:par>
                                <p:cTn id="106" presetID="10" presetClass="exit" presetSubtype="0" fill="hold" grpId="1" nodeType="withEffect">
                                  <p:stCondLst>
                                    <p:cond delay="0"/>
                                  </p:stCondLst>
                                  <p:childTnLst>
                                    <p:animEffect transition="out" filter="fade">
                                      <p:cBhvr>
                                        <p:cTn id="107" dur="500"/>
                                        <p:tgtEl>
                                          <p:spTgt spid="49178"/>
                                        </p:tgtEl>
                                      </p:cBhvr>
                                    </p:animEffect>
                                    <p:set>
                                      <p:cBhvr>
                                        <p:cTn id="108" dur="1" fill="hold">
                                          <p:stCondLst>
                                            <p:cond delay="499"/>
                                          </p:stCondLst>
                                        </p:cTn>
                                        <p:tgtEl>
                                          <p:spTgt spid="49178"/>
                                        </p:tgtEl>
                                        <p:attrNameLst>
                                          <p:attrName>style.visibility</p:attrName>
                                        </p:attrNameLst>
                                      </p:cBhvr>
                                      <p:to>
                                        <p:strVal val="hidden"/>
                                      </p:to>
                                    </p:set>
                                  </p:childTnLst>
                                </p:cTn>
                              </p:par>
                              <p:par>
                                <p:cTn id="109" presetID="10" presetClass="exit" presetSubtype="0" fill="hold" grpId="1" nodeType="withEffect">
                                  <p:stCondLst>
                                    <p:cond delay="0"/>
                                  </p:stCondLst>
                                  <p:childTnLst>
                                    <p:animEffect transition="out" filter="fade">
                                      <p:cBhvr>
                                        <p:cTn id="110" dur="500"/>
                                        <p:tgtEl>
                                          <p:spTgt spid="49179"/>
                                        </p:tgtEl>
                                      </p:cBhvr>
                                    </p:animEffect>
                                    <p:set>
                                      <p:cBhvr>
                                        <p:cTn id="111" dur="1" fill="hold">
                                          <p:stCondLst>
                                            <p:cond delay="499"/>
                                          </p:stCondLst>
                                        </p:cTn>
                                        <p:tgtEl>
                                          <p:spTgt spid="49179"/>
                                        </p:tgtEl>
                                        <p:attrNameLst>
                                          <p:attrName>style.visibility</p:attrName>
                                        </p:attrNameLst>
                                      </p:cBhvr>
                                      <p:to>
                                        <p:strVal val="hidden"/>
                                      </p:to>
                                    </p:set>
                                  </p:childTnLst>
                                </p:cTn>
                              </p:par>
                              <p:par>
                                <p:cTn id="112" presetID="10" presetClass="exit" presetSubtype="0" fill="hold" grpId="1" nodeType="withEffect">
                                  <p:stCondLst>
                                    <p:cond delay="0"/>
                                  </p:stCondLst>
                                  <p:childTnLst>
                                    <p:animEffect transition="out" filter="fade">
                                      <p:cBhvr>
                                        <p:cTn id="113" dur="500"/>
                                        <p:tgtEl>
                                          <p:spTgt spid="49163"/>
                                        </p:tgtEl>
                                      </p:cBhvr>
                                    </p:animEffect>
                                    <p:set>
                                      <p:cBhvr>
                                        <p:cTn id="114" dur="1" fill="hold">
                                          <p:stCondLst>
                                            <p:cond delay="499"/>
                                          </p:stCondLst>
                                        </p:cTn>
                                        <p:tgtEl>
                                          <p:spTgt spid="49163"/>
                                        </p:tgtEl>
                                        <p:attrNameLst>
                                          <p:attrName>style.visibility</p:attrName>
                                        </p:attrNameLst>
                                      </p:cBhvr>
                                      <p:to>
                                        <p:strVal val="hidden"/>
                                      </p:to>
                                    </p:set>
                                  </p:childTnLst>
                                </p:cTn>
                              </p:par>
                              <p:par>
                                <p:cTn id="115" presetID="10" presetClass="exit" presetSubtype="0" fill="hold" grpId="1" nodeType="withEffect">
                                  <p:stCondLst>
                                    <p:cond delay="0"/>
                                  </p:stCondLst>
                                  <p:childTnLst>
                                    <p:animEffect transition="out" filter="fade">
                                      <p:cBhvr>
                                        <p:cTn id="116" dur="500"/>
                                        <p:tgtEl>
                                          <p:spTgt spid="49166"/>
                                        </p:tgtEl>
                                      </p:cBhvr>
                                    </p:animEffect>
                                    <p:set>
                                      <p:cBhvr>
                                        <p:cTn id="117" dur="1" fill="hold">
                                          <p:stCondLst>
                                            <p:cond delay="499"/>
                                          </p:stCondLst>
                                        </p:cTn>
                                        <p:tgtEl>
                                          <p:spTgt spid="49166"/>
                                        </p:tgtEl>
                                        <p:attrNameLst>
                                          <p:attrName>style.visibility</p:attrName>
                                        </p:attrNameLst>
                                      </p:cBhvr>
                                      <p:to>
                                        <p:strVal val="hidden"/>
                                      </p:to>
                                    </p:set>
                                  </p:childTnLst>
                                </p:cTn>
                              </p:par>
                              <p:par>
                                <p:cTn id="118" presetID="10" presetClass="exit" presetSubtype="0" fill="hold" grpId="1" nodeType="withEffect">
                                  <p:stCondLst>
                                    <p:cond delay="0"/>
                                  </p:stCondLst>
                                  <p:childTnLst>
                                    <p:animEffect transition="out" filter="fade">
                                      <p:cBhvr>
                                        <p:cTn id="119" dur="500"/>
                                        <p:tgtEl>
                                          <p:spTgt spid="49180"/>
                                        </p:tgtEl>
                                      </p:cBhvr>
                                    </p:animEffect>
                                    <p:set>
                                      <p:cBhvr>
                                        <p:cTn id="120" dur="1" fill="hold">
                                          <p:stCondLst>
                                            <p:cond delay="499"/>
                                          </p:stCondLst>
                                        </p:cTn>
                                        <p:tgtEl>
                                          <p:spTgt spid="49180"/>
                                        </p:tgtEl>
                                        <p:attrNameLst>
                                          <p:attrName>style.visibility</p:attrName>
                                        </p:attrNameLst>
                                      </p:cBhvr>
                                      <p:to>
                                        <p:strVal val="hidden"/>
                                      </p:to>
                                    </p:set>
                                  </p:childTnLst>
                                </p:cTn>
                              </p:par>
                              <p:par>
                                <p:cTn id="121" presetID="10" presetClass="exit" presetSubtype="0" fill="hold" grpId="1" nodeType="withEffect">
                                  <p:stCondLst>
                                    <p:cond delay="0"/>
                                  </p:stCondLst>
                                  <p:childTnLst>
                                    <p:animEffect transition="out" filter="fade">
                                      <p:cBhvr>
                                        <p:cTn id="122" dur="500"/>
                                        <p:tgtEl>
                                          <p:spTgt spid="49181"/>
                                        </p:tgtEl>
                                      </p:cBhvr>
                                    </p:animEffect>
                                    <p:set>
                                      <p:cBhvr>
                                        <p:cTn id="123" dur="1" fill="hold">
                                          <p:stCondLst>
                                            <p:cond delay="499"/>
                                          </p:stCondLst>
                                        </p:cTn>
                                        <p:tgtEl>
                                          <p:spTgt spid="49181"/>
                                        </p:tgtEl>
                                        <p:attrNameLst>
                                          <p:attrName>style.visibility</p:attrName>
                                        </p:attrNameLst>
                                      </p:cBhvr>
                                      <p:to>
                                        <p:strVal val="hidden"/>
                                      </p:to>
                                    </p:set>
                                  </p:childTnLst>
                                </p:cTn>
                              </p:par>
                              <p:par>
                                <p:cTn id="124" presetID="10" presetClass="exit" presetSubtype="0" fill="hold" grpId="1" nodeType="withEffect">
                                  <p:stCondLst>
                                    <p:cond delay="0"/>
                                  </p:stCondLst>
                                  <p:childTnLst>
                                    <p:animEffect transition="out" filter="fade">
                                      <p:cBhvr>
                                        <p:cTn id="125" dur="500"/>
                                        <p:tgtEl>
                                          <p:spTgt spid="49177"/>
                                        </p:tgtEl>
                                      </p:cBhvr>
                                    </p:animEffect>
                                    <p:set>
                                      <p:cBhvr>
                                        <p:cTn id="126" dur="1" fill="hold">
                                          <p:stCondLst>
                                            <p:cond delay="499"/>
                                          </p:stCondLst>
                                        </p:cTn>
                                        <p:tgtEl>
                                          <p:spTgt spid="49177"/>
                                        </p:tgtEl>
                                        <p:attrNameLst>
                                          <p:attrName>style.visibility</p:attrName>
                                        </p:attrNameLst>
                                      </p:cBhvr>
                                      <p:to>
                                        <p:strVal val="hidden"/>
                                      </p:to>
                                    </p:set>
                                  </p:childTnLst>
                                </p:cTn>
                              </p:par>
                            </p:childTnLst>
                          </p:cTn>
                        </p:par>
                      </p:childTnLst>
                    </p:cTn>
                  </p:par>
                  <p:par>
                    <p:cTn id="127" fill="hold" nodeType="clickPar">
                      <p:stCondLst>
                        <p:cond delay="indefinite"/>
                      </p:stCondLst>
                      <p:childTnLst>
                        <p:par>
                          <p:cTn id="128" fill="hold" nodeType="withGroup">
                            <p:stCondLst>
                              <p:cond delay="0"/>
                            </p:stCondLst>
                            <p:childTnLst>
                              <p:par>
                                <p:cTn id="129" presetID="10" presetClass="entr" presetSubtype="0" fill="hold" grpId="0" nodeType="clickEffect">
                                  <p:stCondLst>
                                    <p:cond delay="0"/>
                                  </p:stCondLst>
                                  <p:childTnLst>
                                    <p:set>
                                      <p:cBhvr>
                                        <p:cTn id="130" dur="1" fill="hold">
                                          <p:stCondLst>
                                            <p:cond delay="0"/>
                                          </p:stCondLst>
                                        </p:cTn>
                                        <p:tgtEl>
                                          <p:spTgt spid="49191"/>
                                        </p:tgtEl>
                                        <p:attrNameLst>
                                          <p:attrName>style.visibility</p:attrName>
                                        </p:attrNameLst>
                                      </p:cBhvr>
                                      <p:to>
                                        <p:strVal val="visible"/>
                                      </p:to>
                                    </p:set>
                                    <p:animEffect transition="in" filter="fade">
                                      <p:cBhvr>
                                        <p:cTn id="131" dur="500"/>
                                        <p:tgtEl>
                                          <p:spTgt spid="49191"/>
                                        </p:tgtEl>
                                      </p:cBhvr>
                                    </p:animEffect>
                                  </p:childTnLst>
                                </p:cTn>
                              </p:par>
                              <p:par>
                                <p:cTn id="132" presetID="10" presetClass="entr" presetSubtype="0" fill="hold" grpId="0" nodeType="withEffect">
                                  <p:stCondLst>
                                    <p:cond delay="0"/>
                                  </p:stCondLst>
                                  <p:childTnLst>
                                    <p:set>
                                      <p:cBhvr>
                                        <p:cTn id="133" dur="1" fill="hold">
                                          <p:stCondLst>
                                            <p:cond delay="0"/>
                                          </p:stCondLst>
                                        </p:cTn>
                                        <p:tgtEl>
                                          <p:spTgt spid="49192"/>
                                        </p:tgtEl>
                                        <p:attrNameLst>
                                          <p:attrName>style.visibility</p:attrName>
                                        </p:attrNameLst>
                                      </p:cBhvr>
                                      <p:to>
                                        <p:strVal val="visible"/>
                                      </p:to>
                                    </p:set>
                                    <p:animEffect transition="in" filter="fade">
                                      <p:cBhvr>
                                        <p:cTn id="134" dur="500"/>
                                        <p:tgtEl>
                                          <p:spTgt spid="49192"/>
                                        </p:tgtEl>
                                      </p:cBhvr>
                                    </p:animEffect>
                                  </p:childTnLst>
                                </p:cTn>
                              </p:par>
                              <p:par>
                                <p:cTn id="135" presetID="10" presetClass="exit" presetSubtype="0" fill="hold" grpId="1" nodeType="withEffect">
                                  <p:stCondLst>
                                    <p:cond delay="0"/>
                                  </p:stCondLst>
                                  <p:childTnLst>
                                    <p:animEffect transition="out" filter="fade">
                                      <p:cBhvr>
                                        <p:cTn id="136" dur="500"/>
                                        <p:tgtEl>
                                          <p:spTgt spid="49176"/>
                                        </p:tgtEl>
                                      </p:cBhvr>
                                    </p:animEffect>
                                    <p:set>
                                      <p:cBhvr>
                                        <p:cTn id="137" dur="1" fill="hold">
                                          <p:stCondLst>
                                            <p:cond delay="499"/>
                                          </p:stCondLst>
                                        </p:cTn>
                                        <p:tgtEl>
                                          <p:spTgt spid="49176"/>
                                        </p:tgtEl>
                                        <p:attrNameLst>
                                          <p:attrName>style.visibility</p:attrName>
                                        </p:attrNameLst>
                                      </p:cBhvr>
                                      <p:to>
                                        <p:strVal val="hidden"/>
                                      </p:to>
                                    </p:set>
                                  </p:childTnLst>
                                </p:cTn>
                              </p:par>
                              <p:par>
                                <p:cTn id="138" presetID="10" presetClass="entr" presetSubtype="0" fill="hold" grpId="0" nodeType="withEffect">
                                  <p:stCondLst>
                                    <p:cond delay="0"/>
                                  </p:stCondLst>
                                  <p:childTnLst>
                                    <p:set>
                                      <p:cBhvr>
                                        <p:cTn id="139" dur="1" fill="hold">
                                          <p:stCondLst>
                                            <p:cond delay="0"/>
                                          </p:stCondLst>
                                        </p:cTn>
                                        <p:tgtEl>
                                          <p:spTgt spid="49193"/>
                                        </p:tgtEl>
                                        <p:attrNameLst>
                                          <p:attrName>style.visibility</p:attrName>
                                        </p:attrNameLst>
                                      </p:cBhvr>
                                      <p:to>
                                        <p:strVal val="visible"/>
                                      </p:to>
                                    </p:set>
                                    <p:animEffect transition="in" filter="fade">
                                      <p:cBhvr>
                                        <p:cTn id="140" dur="500"/>
                                        <p:tgtEl>
                                          <p:spTgt spid="49193"/>
                                        </p:tgtEl>
                                      </p:cBhvr>
                                    </p:animEffect>
                                  </p:childTnLst>
                                </p:cTn>
                              </p:par>
                            </p:childTnLst>
                          </p:cTn>
                        </p:par>
                      </p:childTnLst>
                    </p:cTn>
                  </p:par>
                  <p:par>
                    <p:cTn id="141" fill="hold" nodeType="clickPar">
                      <p:stCondLst>
                        <p:cond delay="indefinite"/>
                      </p:stCondLst>
                      <p:childTnLst>
                        <p:par>
                          <p:cTn id="142" fill="hold" nodeType="withGroup">
                            <p:stCondLst>
                              <p:cond delay="0"/>
                            </p:stCondLst>
                            <p:childTnLst>
                              <p:par>
                                <p:cTn id="143" presetID="10" presetClass="entr" presetSubtype="0" fill="hold" grpId="0" nodeType="clickEffect">
                                  <p:stCondLst>
                                    <p:cond delay="0"/>
                                  </p:stCondLst>
                                  <p:childTnLst>
                                    <p:set>
                                      <p:cBhvr>
                                        <p:cTn id="144" dur="1" fill="hold">
                                          <p:stCondLst>
                                            <p:cond delay="0"/>
                                          </p:stCondLst>
                                        </p:cTn>
                                        <p:tgtEl>
                                          <p:spTgt spid="49190"/>
                                        </p:tgtEl>
                                        <p:attrNameLst>
                                          <p:attrName>style.visibility</p:attrName>
                                        </p:attrNameLst>
                                      </p:cBhvr>
                                      <p:to>
                                        <p:strVal val="visible"/>
                                      </p:to>
                                    </p:set>
                                    <p:animEffect transition="in" filter="fade">
                                      <p:cBhvr>
                                        <p:cTn id="145" dur="500"/>
                                        <p:tgtEl>
                                          <p:spTgt spid="49190"/>
                                        </p:tgtEl>
                                      </p:cBhvr>
                                    </p:animEffect>
                                  </p:childTnLst>
                                </p:cTn>
                              </p:par>
                            </p:childTnLst>
                          </p:cTn>
                        </p:par>
                      </p:childTnLst>
                    </p:cTn>
                  </p:par>
                  <p:par>
                    <p:cTn id="146" fill="hold" nodeType="clickPar">
                      <p:stCondLst>
                        <p:cond delay="indefinite"/>
                      </p:stCondLst>
                      <p:childTnLst>
                        <p:par>
                          <p:cTn id="147" fill="hold" nodeType="withGroup">
                            <p:stCondLst>
                              <p:cond delay="0"/>
                            </p:stCondLst>
                            <p:childTnLst>
                              <p:par>
                                <p:cTn id="148" presetID="10" presetClass="exit" presetSubtype="0" fill="hold" grpId="1" nodeType="clickEffect">
                                  <p:stCondLst>
                                    <p:cond delay="0"/>
                                  </p:stCondLst>
                                  <p:childTnLst>
                                    <p:animEffect transition="out" filter="fade">
                                      <p:cBhvr>
                                        <p:cTn id="149" dur="500"/>
                                        <p:tgtEl>
                                          <p:spTgt spid="49186"/>
                                        </p:tgtEl>
                                      </p:cBhvr>
                                    </p:animEffect>
                                    <p:set>
                                      <p:cBhvr>
                                        <p:cTn id="150" dur="1" fill="hold">
                                          <p:stCondLst>
                                            <p:cond delay="499"/>
                                          </p:stCondLst>
                                        </p:cTn>
                                        <p:tgtEl>
                                          <p:spTgt spid="49186"/>
                                        </p:tgtEl>
                                        <p:attrNameLst>
                                          <p:attrName>style.visibility</p:attrName>
                                        </p:attrNameLst>
                                      </p:cBhvr>
                                      <p:to>
                                        <p:strVal val="hidden"/>
                                      </p:to>
                                    </p:set>
                                  </p:childTnLst>
                                </p:cTn>
                              </p:par>
                              <p:par>
                                <p:cTn id="151" presetID="10" presetClass="exit" presetSubtype="0" fill="hold" grpId="1" nodeType="withEffect">
                                  <p:stCondLst>
                                    <p:cond delay="0"/>
                                  </p:stCondLst>
                                  <p:childTnLst>
                                    <p:animEffect transition="out" filter="fade">
                                      <p:cBhvr>
                                        <p:cTn id="152" dur="500"/>
                                        <p:tgtEl>
                                          <p:spTgt spid="49187"/>
                                        </p:tgtEl>
                                      </p:cBhvr>
                                    </p:animEffect>
                                    <p:set>
                                      <p:cBhvr>
                                        <p:cTn id="153" dur="1" fill="hold">
                                          <p:stCondLst>
                                            <p:cond delay="499"/>
                                          </p:stCondLst>
                                        </p:cTn>
                                        <p:tgtEl>
                                          <p:spTgt spid="49187"/>
                                        </p:tgtEl>
                                        <p:attrNameLst>
                                          <p:attrName>style.visibility</p:attrName>
                                        </p:attrNameLst>
                                      </p:cBhvr>
                                      <p:to>
                                        <p:strVal val="hidden"/>
                                      </p:to>
                                    </p:set>
                                  </p:childTnLst>
                                </p:cTn>
                              </p:par>
                              <p:par>
                                <p:cTn id="154" presetID="10" presetClass="entr" presetSubtype="0" fill="hold" grpId="0" nodeType="withEffect">
                                  <p:stCondLst>
                                    <p:cond delay="0"/>
                                  </p:stCondLst>
                                  <p:childTnLst>
                                    <p:set>
                                      <p:cBhvr>
                                        <p:cTn id="155" dur="1" fill="hold">
                                          <p:stCondLst>
                                            <p:cond delay="0"/>
                                          </p:stCondLst>
                                        </p:cTn>
                                        <p:tgtEl>
                                          <p:spTgt spid="49194"/>
                                        </p:tgtEl>
                                        <p:attrNameLst>
                                          <p:attrName>style.visibility</p:attrName>
                                        </p:attrNameLst>
                                      </p:cBhvr>
                                      <p:to>
                                        <p:strVal val="visible"/>
                                      </p:to>
                                    </p:set>
                                    <p:animEffect transition="in" filter="fade">
                                      <p:cBhvr>
                                        <p:cTn id="156" dur="500"/>
                                        <p:tgtEl>
                                          <p:spTgt spid="49194"/>
                                        </p:tgtEl>
                                      </p:cBhvr>
                                    </p:animEffect>
                                  </p:childTnLst>
                                </p:cTn>
                              </p:par>
                              <p:par>
                                <p:cTn id="157" presetID="10" presetClass="entr" presetSubtype="0" fill="hold" grpId="0" nodeType="withEffect">
                                  <p:stCondLst>
                                    <p:cond delay="0"/>
                                  </p:stCondLst>
                                  <p:childTnLst>
                                    <p:set>
                                      <p:cBhvr>
                                        <p:cTn id="158" dur="1" fill="hold">
                                          <p:stCondLst>
                                            <p:cond delay="0"/>
                                          </p:stCondLst>
                                        </p:cTn>
                                        <p:tgtEl>
                                          <p:spTgt spid="49196"/>
                                        </p:tgtEl>
                                        <p:attrNameLst>
                                          <p:attrName>style.visibility</p:attrName>
                                        </p:attrNameLst>
                                      </p:cBhvr>
                                      <p:to>
                                        <p:strVal val="visible"/>
                                      </p:to>
                                    </p:set>
                                    <p:animEffect transition="in" filter="fade">
                                      <p:cBhvr>
                                        <p:cTn id="159" dur="500"/>
                                        <p:tgtEl>
                                          <p:spTgt spid="49196"/>
                                        </p:tgtEl>
                                      </p:cBhvr>
                                    </p:animEffect>
                                  </p:childTnLst>
                                </p:cTn>
                              </p:par>
                              <p:par>
                                <p:cTn id="160" presetID="10" presetClass="entr" presetSubtype="0" fill="hold" grpId="0" nodeType="withEffect">
                                  <p:stCondLst>
                                    <p:cond delay="0"/>
                                  </p:stCondLst>
                                  <p:childTnLst>
                                    <p:set>
                                      <p:cBhvr>
                                        <p:cTn id="161" dur="1" fill="hold">
                                          <p:stCondLst>
                                            <p:cond delay="0"/>
                                          </p:stCondLst>
                                        </p:cTn>
                                        <p:tgtEl>
                                          <p:spTgt spid="49198"/>
                                        </p:tgtEl>
                                        <p:attrNameLst>
                                          <p:attrName>style.visibility</p:attrName>
                                        </p:attrNameLst>
                                      </p:cBhvr>
                                      <p:to>
                                        <p:strVal val="visible"/>
                                      </p:to>
                                    </p:set>
                                    <p:animEffect transition="in" filter="fade">
                                      <p:cBhvr>
                                        <p:cTn id="162" dur="500"/>
                                        <p:tgtEl>
                                          <p:spTgt spid="49198"/>
                                        </p:tgtEl>
                                      </p:cBhvr>
                                    </p:animEffect>
                                  </p:childTnLst>
                                </p:cTn>
                              </p:par>
                              <p:par>
                                <p:cTn id="163" presetID="10" presetClass="entr" presetSubtype="0" fill="hold" grpId="0" nodeType="withEffect">
                                  <p:stCondLst>
                                    <p:cond delay="0"/>
                                  </p:stCondLst>
                                  <p:childTnLst>
                                    <p:set>
                                      <p:cBhvr>
                                        <p:cTn id="164" dur="1" fill="hold">
                                          <p:stCondLst>
                                            <p:cond delay="0"/>
                                          </p:stCondLst>
                                        </p:cTn>
                                        <p:tgtEl>
                                          <p:spTgt spid="49199"/>
                                        </p:tgtEl>
                                        <p:attrNameLst>
                                          <p:attrName>style.visibility</p:attrName>
                                        </p:attrNameLst>
                                      </p:cBhvr>
                                      <p:to>
                                        <p:strVal val="visible"/>
                                      </p:to>
                                    </p:set>
                                    <p:animEffect transition="in" filter="fade">
                                      <p:cBhvr>
                                        <p:cTn id="165" dur="500"/>
                                        <p:tgtEl>
                                          <p:spTgt spid="49199"/>
                                        </p:tgtEl>
                                      </p:cBhvr>
                                    </p:animEffect>
                                  </p:childTnLst>
                                </p:cTn>
                              </p:par>
                            </p:childTnLst>
                          </p:cTn>
                        </p:par>
                      </p:childTnLst>
                    </p:cTn>
                  </p:par>
                  <p:par>
                    <p:cTn id="166" fill="hold" nodeType="clickPar">
                      <p:stCondLst>
                        <p:cond delay="indefinite"/>
                      </p:stCondLst>
                      <p:childTnLst>
                        <p:par>
                          <p:cTn id="167" fill="hold" nodeType="withGroup">
                            <p:stCondLst>
                              <p:cond delay="0"/>
                            </p:stCondLst>
                            <p:childTnLst>
                              <p:par>
                                <p:cTn id="168" presetID="10" presetClass="exit" presetSubtype="0" fill="hold" grpId="1" nodeType="clickEffect">
                                  <p:stCondLst>
                                    <p:cond delay="0"/>
                                  </p:stCondLst>
                                  <p:childTnLst>
                                    <p:animEffect transition="out" filter="fade">
                                      <p:cBhvr>
                                        <p:cTn id="169" dur="500"/>
                                        <p:tgtEl>
                                          <p:spTgt spid="49190"/>
                                        </p:tgtEl>
                                      </p:cBhvr>
                                    </p:animEffect>
                                    <p:set>
                                      <p:cBhvr>
                                        <p:cTn id="170" dur="1" fill="hold">
                                          <p:stCondLst>
                                            <p:cond delay="499"/>
                                          </p:stCondLst>
                                        </p:cTn>
                                        <p:tgtEl>
                                          <p:spTgt spid="49190"/>
                                        </p:tgtEl>
                                        <p:attrNameLst>
                                          <p:attrName>style.visibility</p:attrName>
                                        </p:attrNameLst>
                                      </p:cBhvr>
                                      <p:to>
                                        <p:strVal val="hidden"/>
                                      </p:to>
                                    </p:set>
                                  </p:childTnLst>
                                </p:cTn>
                              </p:par>
                            </p:childTnLst>
                          </p:cTn>
                        </p:par>
                      </p:childTnLst>
                    </p:cTn>
                  </p:par>
                  <p:par>
                    <p:cTn id="171" fill="hold" nodeType="clickPar">
                      <p:stCondLst>
                        <p:cond delay="indefinite"/>
                      </p:stCondLst>
                      <p:childTnLst>
                        <p:par>
                          <p:cTn id="172" fill="hold" nodeType="withGroup">
                            <p:stCondLst>
                              <p:cond delay="0"/>
                            </p:stCondLst>
                            <p:childTnLst>
                              <p:par>
                                <p:cTn id="173" presetID="10" presetClass="entr" presetSubtype="0" fill="hold" grpId="0" nodeType="clickEffect">
                                  <p:stCondLst>
                                    <p:cond delay="0"/>
                                  </p:stCondLst>
                                  <p:childTnLst>
                                    <p:set>
                                      <p:cBhvr>
                                        <p:cTn id="174" dur="1" fill="hold">
                                          <p:stCondLst>
                                            <p:cond delay="0"/>
                                          </p:stCondLst>
                                        </p:cTn>
                                        <p:tgtEl>
                                          <p:spTgt spid="49200"/>
                                        </p:tgtEl>
                                        <p:attrNameLst>
                                          <p:attrName>style.visibility</p:attrName>
                                        </p:attrNameLst>
                                      </p:cBhvr>
                                      <p:to>
                                        <p:strVal val="visible"/>
                                      </p:to>
                                    </p:set>
                                    <p:animEffect transition="in" filter="fade">
                                      <p:cBhvr>
                                        <p:cTn id="175" dur="500"/>
                                        <p:tgtEl>
                                          <p:spTgt spid="49200"/>
                                        </p:tgtEl>
                                      </p:cBhvr>
                                    </p:animEffect>
                                  </p:childTnLst>
                                </p:cTn>
                              </p:par>
                              <p:par>
                                <p:cTn id="176" presetID="10" presetClass="entr" presetSubtype="0" fill="hold" grpId="0" nodeType="withEffect">
                                  <p:stCondLst>
                                    <p:cond delay="0"/>
                                  </p:stCondLst>
                                  <p:childTnLst>
                                    <p:set>
                                      <p:cBhvr>
                                        <p:cTn id="177" dur="1" fill="hold">
                                          <p:stCondLst>
                                            <p:cond delay="0"/>
                                          </p:stCondLst>
                                        </p:cTn>
                                        <p:tgtEl>
                                          <p:spTgt spid="49201"/>
                                        </p:tgtEl>
                                        <p:attrNameLst>
                                          <p:attrName>style.visibility</p:attrName>
                                        </p:attrNameLst>
                                      </p:cBhvr>
                                      <p:to>
                                        <p:strVal val="visible"/>
                                      </p:to>
                                    </p:set>
                                    <p:animEffect transition="in" filter="fade">
                                      <p:cBhvr>
                                        <p:cTn id="178" dur="500"/>
                                        <p:tgtEl>
                                          <p:spTgt spid="49201"/>
                                        </p:tgtEl>
                                      </p:cBhvr>
                                    </p:animEffect>
                                  </p:childTnLst>
                                </p:cTn>
                              </p:par>
                              <p:par>
                                <p:cTn id="179" presetID="10" presetClass="entr" presetSubtype="0" fill="hold" grpId="0" nodeType="withEffect">
                                  <p:stCondLst>
                                    <p:cond delay="0"/>
                                  </p:stCondLst>
                                  <p:childTnLst>
                                    <p:set>
                                      <p:cBhvr>
                                        <p:cTn id="180" dur="1" fill="hold">
                                          <p:stCondLst>
                                            <p:cond delay="0"/>
                                          </p:stCondLst>
                                        </p:cTn>
                                        <p:tgtEl>
                                          <p:spTgt spid="49202"/>
                                        </p:tgtEl>
                                        <p:attrNameLst>
                                          <p:attrName>style.visibility</p:attrName>
                                        </p:attrNameLst>
                                      </p:cBhvr>
                                      <p:to>
                                        <p:strVal val="visible"/>
                                      </p:to>
                                    </p:set>
                                    <p:animEffect transition="in" filter="fade">
                                      <p:cBhvr>
                                        <p:cTn id="181" dur="500"/>
                                        <p:tgtEl>
                                          <p:spTgt spid="49202"/>
                                        </p:tgtEl>
                                      </p:cBhvr>
                                    </p:animEffect>
                                  </p:childTnLst>
                                </p:cTn>
                              </p:par>
                              <p:par>
                                <p:cTn id="182" presetID="10" presetClass="entr" presetSubtype="0" fill="hold" grpId="0" nodeType="withEffect">
                                  <p:stCondLst>
                                    <p:cond delay="0"/>
                                  </p:stCondLst>
                                  <p:childTnLst>
                                    <p:set>
                                      <p:cBhvr>
                                        <p:cTn id="183" dur="1" fill="hold">
                                          <p:stCondLst>
                                            <p:cond delay="0"/>
                                          </p:stCondLst>
                                        </p:cTn>
                                        <p:tgtEl>
                                          <p:spTgt spid="49203"/>
                                        </p:tgtEl>
                                        <p:attrNameLst>
                                          <p:attrName>style.visibility</p:attrName>
                                        </p:attrNameLst>
                                      </p:cBhvr>
                                      <p:to>
                                        <p:strVal val="visible"/>
                                      </p:to>
                                    </p:set>
                                    <p:animEffect transition="in" filter="fade">
                                      <p:cBhvr>
                                        <p:cTn id="184" dur="500"/>
                                        <p:tgtEl>
                                          <p:spTgt spid="49203"/>
                                        </p:tgtEl>
                                      </p:cBhvr>
                                    </p:animEffect>
                                  </p:childTnLst>
                                </p:cTn>
                              </p:par>
                            </p:childTnLst>
                          </p:cTn>
                        </p:par>
                      </p:childTnLst>
                    </p:cTn>
                  </p:par>
                  <p:par>
                    <p:cTn id="185" fill="hold" nodeType="clickPar">
                      <p:stCondLst>
                        <p:cond delay="indefinite"/>
                      </p:stCondLst>
                      <p:childTnLst>
                        <p:par>
                          <p:cTn id="186" fill="hold" nodeType="withGroup">
                            <p:stCondLst>
                              <p:cond delay="0"/>
                            </p:stCondLst>
                            <p:childTnLst>
                              <p:par>
                                <p:cTn id="187" presetID="10" presetClass="entr" presetSubtype="0" fill="hold" grpId="0" nodeType="clickEffect">
                                  <p:stCondLst>
                                    <p:cond delay="0"/>
                                  </p:stCondLst>
                                  <p:childTnLst>
                                    <p:set>
                                      <p:cBhvr>
                                        <p:cTn id="188" dur="1" fill="hold">
                                          <p:stCondLst>
                                            <p:cond delay="0"/>
                                          </p:stCondLst>
                                        </p:cTn>
                                        <p:tgtEl>
                                          <p:spTgt spid="49204"/>
                                        </p:tgtEl>
                                        <p:attrNameLst>
                                          <p:attrName>style.visibility</p:attrName>
                                        </p:attrNameLst>
                                      </p:cBhvr>
                                      <p:to>
                                        <p:strVal val="visible"/>
                                      </p:to>
                                    </p:set>
                                    <p:animEffect transition="in" filter="fade">
                                      <p:cBhvr>
                                        <p:cTn id="189" dur="500"/>
                                        <p:tgtEl>
                                          <p:spTgt spid="49204"/>
                                        </p:tgtEl>
                                      </p:cBhvr>
                                    </p:animEffect>
                                  </p:childTnLst>
                                </p:cTn>
                              </p:par>
                            </p:childTnLst>
                          </p:cTn>
                        </p:par>
                      </p:childTnLst>
                    </p:cTn>
                  </p:par>
                  <p:par>
                    <p:cTn id="190" fill="hold" nodeType="clickPar">
                      <p:stCondLst>
                        <p:cond delay="indefinite"/>
                      </p:stCondLst>
                      <p:childTnLst>
                        <p:par>
                          <p:cTn id="191" fill="hold" nodeType="withGroup">
                            <p:stCondLst>
                              <p:cond delay="0"/>
                            </p:stCondLst>
                            <p:childTnLst>
                              <p:par>
                                <p:cTn id="192" presetID="10" presetClass="exit" presetSubtype="0" fill="hold" grpId="1" nodeType="clickEffect">
                                  <p:stCondLst>
                                    <p:cond delay="0"/>
                                  </p:stCondLst>
                                  <p:childTnLst>
                                    <p:animEffect transition="out" filter="fade">
                                      <p:cBhvr>
                                        <p:cTn id="193" dur="500"/>
                                        <p:tgtEl>
                                          <p:spTgt spid="49194"/>
                                        </p:tgtEl>
                                      </p:cBhvr>
                                    </p:animEffect>
                                    <p:set>
                                      <p:cBhvr>
                                        <p:cTn id="194" dur="1" fill="hold">
                                          <p:stCondLst>
                                            <p:cond delay="499"/>
                                          </p:stCondLst>
                                        </p:cTn>
                                        <p:tgtEl>
                                          <p:spTgt spid="49194"/>
                                        </p:tgtEl>
                                        <p:attrNameLst>
                                          <p:attrName>style.visibility</p:attrName>
                                        </p:attrNameLst>
                                      </p:cBhvr>
                                      <p:to>
                                        <p:strVal val="hidden"/>
                                      </p:to>
                                    </p:set>
                                  </p:childTnLst>
                                </p:cTn>
                              </p:par>
                              <p:par>
                                <p:cTn id="195" presetID="10" presetClass="exit" presetSubtype="0" fill="hold" grpId="1" nodeType="withEffect">
                                  <p:stCondLst>
                                    <p:cond delay="0"/>
                                  </p:stCondLst>
                                  <p:childTnLst>
                                    <p:animEffect transition="out" filter="fade">
                                      <p:cBhvr>
                                        <p:cTn id="196" dur="500"/>
                                        <p:tgtEl>
                                          <p:spTgt spid="49198"/>
                                        </p:tgtEl>
                                      </p:cBhvr>
                                    </p:animEffect>
                                    <p:set>
                                      <p:cBhvr>
                                        <p:cTn id="197" dur="1" fill="hold">
                                          <p:stCondLst>
                                            <p:cond delay="499"/>
                                          </p:stCondLst>
                                        </p:cTn>
                                        <p:tgtEl>
                                          <p:spTgt spid="49198"/>
                                        </p:tgtEl>
                                        <p:attrNameLst>
                                          <p:attrName>style.visibility</p:attrName>
                                        </p:attrNameLst>
                                      </p:cBhvr>
                                      <p:to>
                                        <p:strVal val="hidden"/>
                                      </p:to>
                                    </p:set>
                                  </p:childTnLst>
                                </p:cTn>
                              </p:par>
                              <p:par>
                                <p:cTn id="198" presetID="10" presetClass="exit" presetSubtype="0" fill="hold" grpId="1" nodeType="withEffect">
                                  <p:stCondLst>
                                    <p:cond delay="0"/>
                                  </p:stCondLst>
                                  <p:childTnLst>
                                    <p:animEffect transition="out" filter="fade">
                                      <p:cBhvr>
                                        <p:cTn id="199" dur="500"/>
                                        <p:tgtEl>
                                          <p:spTgt spid="49196"/>
                                        </p:tgtEl>
                                      </p:cBhvr>
                                    </p:animEffect>
                                    <p:set>
                                      <p:cBhvr>
                                        <p:cTn id="200" dur="1" fill="hold">
                                          <p:stCondLst>
                                            <p:cond delay="499"/>
                                          </p:stCondLst>
                                        </p:cTn>
                                        <p:tgtEl>
                                          <p:spTgt spid="49196"/>
                                        </p:tgtEl>
                                        <p:attrNameLst>
                                          <p:attrName>style.visibility</p:attrName>
                                        </p:attrNameLst>
                                      </p:cBhvr>
                                      <p:to>
                                        <p:strVal val="hidden"/>
                                      </p:to>
                                    </p:set>
                                  </p:childTnLst>
                                </p:cTn>
                              </p:par>
                              <p:par>
                                <p:cTn id="201" presetID="10" presetClass="exit" presetSubtype="0" fill="hold" grpId="1" nodeType="withEffect">
                                  <p:stCondLst>
                                    <p:cond delay="0"/>
                                  </p:stCondLst>
                                  <p:childTnLst>
                                    <p:animEffect transition="out" filter="fade">
                                      <p:cBhvr>
                                        <p:cTn id="202" dur="500"/>
                                        <p:tgtEl>
                                          <p:spTgt spid="49199"/>
                                        </p:tgtEl>
                                      </p:cBhvr>
                                    </p:animEffect>
                                    <p:set>
                                      <p:cBhvr>
                                        <p:cTn id="203" dur="1" fill="hold">
                                          <p:stCondLst>
                                            <p:cond delay="499"/>
                                          </p:stCondLst>
                                        </p:cTn>
                                        <p:tgtEl>
                                          <p:spTgt spid="49199"/>
                                        </p:tgtEl>
                                        <p:attrNameLst>
                                          <p:attrName>style.visibility</p:attrName>
                                        </p:attrNameLst>
                                      </p:cBhvr>
                                      <p:to>
                                        <p:strVal val="hidden"/>
                                      </p:to>
                                    </p:set>
                                  </p:childTnLst>
                                </p:cTn>
                              </p:par>
                              <p:par>
                                <p:cTn id="204" presetID="10" presetClass="entr" presetSubtype="0" fill="hold" grpId="0" nodeType="withEffect">
                                  <p:stCondLst>
                                    <p:cond delay="0"/>
                                  </p:stCondLst>
                                  <p:childTnLst>
                                    <p:set>
                                      <p:cBhvr>
                                        <p:cTn id="205" dur="1" fill="hold">
                                          <p:stCondLst>
                                            <p:cond delay="0"/>
                                          </p:stCondLst>
                                        </p:cTn>
                                        <p:tgtEl>
                                          <p:spTgt spid="49205"/>
                                        </p:tgtEl>
                                        <p:attrNameLst>
                                          <p:attrName>style.visibility</p:attrName>
                                        </p:attrNameLst>
                                      </p:cBhvr>
                                      <p:to>
                                        <p:strVal val="visible"/>
                                      </p:to>
                                    </p:set>
                                    <p:animEffect transition="in" filter="fade">
                                      <p:cBhvr>
                                        <p:cTn id="206" dur="500"/>
                                        <p:tgtEl>
                                          <p:spTgt spid="49205"/>
                                        </p:tgtEl>
                                      </p:cBhvr>
                                    </p:animEffect>
                                  </p:childTnLst>
                                </p:cTn>
                              </p:par>
                              <p:par>
                                <p:cTn id="207" presetID="10" presetClass="entr" presetSubtype="0" fill="hold" grpId="0" nodeType="withEffect">
                                  <p:stCondLst>
                                    <p:cond delay="0"/>
                                  </p:stCondLst>
                                  <p:childTnLst>
                                    <p:set>
                                      <p:cBhvr>
                                        <p:cTn id="208" dur="1" fill="hold">
                                          <p:stCondLst>
                                            <p:cond delay="0"/>
                                          </p:stCondLst>
                                        </p:cTn>
                                        <p:tgtEl>
                                          <p:spTgt spid="49206"/>
                                        </p:tgtEl>
                                        <p:attrNameLst>
                                          <p:attrName>style.visibility</p:attrName>
                                        </p:attrNameLst>
                                      </p:cBhvr>
                                      <p:to>
                                        <p:strVal val="visible"/>
                                      </p:to>
                                    </p:set>
                                    <p:animEffect transition="in" filter="fade">
                                      <p:cBhvr>
                                        <p:cTn id="209" dur="500"/>
                                        <p:tgtEl>
                                          <p:spTgt spid="49206"/>
                                        </p:tgtEl>
                                      </p:cBhvr>
                                    </p:animEffect>
                                  </p:childTnLst>
                                </p:cTn>
                              </p:par>
                              <p:par>
                                <p:cTn id="210" presetID="10" presetClass="entr" presetSubtype="0" fill="hold" grpId="0" nodeType="withEffect">
                                  <p:stCondLst>
                                    <p:cond delay="0"/>
                                  </p:stCondLst>
                                  <p:childTnLst>
                                    <p:set>
                                      <p:cBhvr>
                                        <p:cTn id="211" dur="1" fill="hold">
                                          <p:stCondLst>
                                            <p:cond delay="0"/>
                                          </p:stCondLst>
                                        </p:cTn>
                                        <p:tgtEl>
                                          <p:spTgt spid="49207"/>
                                        </p:tgtEl>
                                        <p:attrNameLst>
                                          <p:attrName>style.visibility</p:attrName>
                                        </p:attrNameLst>
                                      </p:cBhvr>
                                      <p:to>
                                        <p:strVal val="visible"/>
                                      </p:to>
                                    </p:set>
                                    <p:animEffect transition="in" filter="fade">
                                      <p:cBhvr>
                                        <p:cTn id="212" dur="500"/>
                                        <p:tgtEl>
                                          <p:spTgt spid="49207"/>
                                        </p:tgtEl>
                                      </p:cBhvr>
                                    </p:animEffect>
                                  </p:childTnLst>
                                </p:cTn>
                              </p:par>
                              <p:par>
                                <p:cTn id="213" presetID="10" presetClass="entr" presetSubtype="0" fill="hold" grpId="0" nodeType="withEffect">
                                  <p:stCondLst>
                                    <p:cond delay="0"/>
                                  </p:stCondLst>
                                  <p:childTnLst>
                                    <p:set>
                                      <p:cBhvr>
                                        <p:cTn id="214" dur="1" fill="hold">
                                          <p:stCondLst>
                                            <p:cond delay="0"/>
                                          </p:stCondLst>
                                        </p:cTn>
                                        <p:tgtEl>
                                          <p:spTgt spid="49208"/>
                                        </p:tgtEl>
                                        <p:attrNameLst>
                                          <p:attrName>style.visibility</p:attrName>
                                        </p:attrNameLst>
                                      </p:cBhvr>
                                      <p:to>
                                        <p:strVal val="visible"/>
                                      </p:to>
                                    </p:set>
                                    <p:animEffect transition="in" filter="fade">
                                      <p:cBhvr>
                                        <p:cTn id="215" dur="500"/>
                                        <p:tgtEl>
                                          <p:spTgt spid="49208"/>
                                        </p:tgtEl>
                                      </p:cBhvr>
                                    </p:animEffect>
                                  </p:childTnLst>
                                </p:cTn>
                              </p:par>
                              <p:par>
                                <p:cTn id="216" presetID="10" presetClass="entr" presetSubtype="0" fill="hold" grpId="0" nodeType="withEffect">
                                  <p:stCondLst>
                                    <p:cond delay="0"/>
                                  </p:stCondLst>
                                  <p:childTnLst>
                                    <p:set>
                                      <p:cBhvr>
                                        <p:cTn id="217" dur="1" fill="hold">
                                          <p:stCondLst>
                                            <p:cond delay="0"/>
                                          </p:stCondLst>
                                        </p:cTn>
                                        <p:tgtEl>
                                          <p:spTgt spid="49209"/>
                                        </p:tgtEl>
                                        <p:attrNameLst>
                                          <p:attrName>style.visibility</p:attrName>
                                        </p:attrNameLst>
                                      </p:cBhvr>
                                      <p:to>
                                        <p:strVal val="visible"/>
                                      </p:to>
                                    </p:set>
                                    <p:animEffect transition="in" filter="fade">
                                      <p:cBhvr>
                                        <p:cTn id="218" dur="500"/>
                                        <p:tgtEl>
                                          <p:spTgt spid="49209"/>
                                        </p:tgtEl>
                                      </p:cBhvr>
                                    </p:animEffect>
                                  </p:childTnLst>
                                </p:cTn>
                              </p:par>
                              <p:par>
                                <p:cTn id="219" presetID="10" presetClass="entr" presetSubtype="0" fill="hold" grpId="0" nodeType="withEffect">
                                  <p:stCondLst>
                                    <p:cond delay="0"/>
                                  </p:stCondLst>
                                  <p:childTnLst>
                                    <p:set>
                                      <p:cBhvr>
                                        <p:cTn id="220" dur="1" fill="hold">
                                          <p:stCondLst>
                                            <p:cond delay="0"/>
                                          </p:stCondLst>
                                        </p:cTn>
                                        <p:tgtEl>
                                          <p:spTgt spid="49210"/>
                                        </p:tgtEl>
                                        <p:attrNameLst>
                                          <p:attrName>style.visibility</p:attrName>
                                        </p:attrNameLst>
                                      </p:cBhvr>
                                      <p:to>
                                        <p:strVal val="visible"/>
                                      </p:to>
                                    </p:set>
                                    <p:animEffect transition="in" filter="fade">
                                      <p:cBhvr>
                                        <p:cTn id="221" dur="500"/>
                                        <p:tgtEl>
                                          <p:spTgt spid="49210"/>
                                        </p:tgtEl>
                                      </p:cBhvr>
                                    </p:animEffect>
                                  </p:childTnLst>
                                </p:cTn>
                              </p:par>
                              <p:par>
                                <p:cTn id="222" presetID="10" presetClass="entr" presetSubtype="0" fill="hold" grpId="0" nodeType="withEffect">
                                  <p:stCondLst>
                                    <p:cond delay="0"/>
                                  </p:stCondLst>
                                  <p:childTnLst>
                                    <p:set>
                                      <p:cBhvr>
                                        <p:cTn id="223" dur="1" fill="hold">
                                          <p:stCondLst>
                                            <p:cond delay="0"/>
                                          </p:stCondLst>
                                        </p:cTn>
                                        <p:tgtEl>
                                          <p:spTgt spid="49211"/>
                                        </p:tgtEl>
                                        <p:attrNameLst>
                                          <p:attrName>style.visibility</p:attrName>
                                        </p:attrNameLst>
                                      </p:cBhvr>
                                      <p:to>
                                        <p:strVal val="visible"/>
                                      </p:to>
                                    </p:set>
                                    <p:animEffect transition="in" filter="fade">
                                      <p:cBhvr>
                                        <p:cTn id="224" dur="500"/>
                                        <p:tgtEl>
                                          <p:spTgt spid="49211"/>
                                        </p:tgtEl>
                                      </p:cBhvr>
                                    </p:animEffect>
                                  </p:childTnLst>
                                </p:cTn>
                              </p:par>
                              <p:par>
                                <p:cTn id="225" presetID="10" presetClass="entr" presetSubtype="0" fill="hold" grpId="0" nodeType="withEffect">
                                  <p:stCondLst>
                                    <p:cond delay="0"/>
                                  </p:stCondLst>
                                  <p:childTnLst>
                                    <p:set>
                                      <p:cBhvr>
                                        <p:cTn id="226" dur="1" fill="hold">
                                          <p:stCondLst>
                                            <p:cond delay="0"/>
                                          </p:stCondLst>
                                        </p:cTn>
                                        <p:tgtEl>
                                          <p:spTgt spid="49212"/>
                                        </p:tgtEl>
                                        <p:attrNameLst>
                                          <p:attrName>style.visibility</p:attrName>
                                        </p:attrNameLst>
                                      </p:cBhvr>
                                      <p:to>
                                        <p:strVal val="visible"/>
                                      </p:to>
                                    </p:set>
                                    <p:animEffect transition="in" filter="fade">
                                      <p:cBhvr>
                                        <p:cTn id="227" dur="500"/>
                                        <p:tgtEl>
                                          <p:spTgt spid="49212"/>
                                        </p:tgtEl>
                                      </p:cBhvr>
                                    </p:animEffect>
                                  </p:childTnLst>
                                </p:cTn>
                              </p:par>
                            </p:childTnLst>
                          </p:cTn>
                        </p:par>
                      </p:childTnLst>
                    </p:cTn>
                  </p:par>
                  <p:par>
                    <p:cTn id="228" fill="hold" nodeType="clickPar">
                      <p:stCondLst>
                        <p:cond delay="indefinite"/>
                      </p:stCondLst>
                      <p:childTnLst>
                        <p:par>
                          <p:cTn id="229" fill="hold" nodeType="withGroup">
                            <p:stCondLst>
                              <p:cond delay="0"/>
                            </p:stCondLst>
                            <p:childTnLst>
                              <p:par>
                                <p:cTn id="230" presetID="10" presetClass="exit" presetSubtype="0" fill="hold" grpId="1" nodeType="clickEffect">
                                  <p:stCondLst>
                                    <p:cond delay="0"/>
                                  </p:stCondLst>
                                  <p:childTnLst>
                                    <p:animEffect transition="out" filter="fade">
                                      <p:cBhvr>
                                        <p:cTn id="231" dur="500"/>
                                        <p:tgtEl>
                                          <p:spTgt spid="49200"/>
                                        </p:tgtEl>
                                      </p:cBhvr>
                                    </p:animEffect>
                                    <p:set>
                                      <p:cBhvr>
                                        <p:cTn id="232" dur="1" fill="hold">
                                          <p:stCondLst>
                                            <p:cond delay="499"/>
                                          </p:stCondLst>
                                        </p:cTn>
                                        <p:tgtEl>
                                          <p:spTgt spid="49200"/>
                                        </p:tgtEl>
                                        <p:attrNameLst>
                                          <p:attrName>style.visibility</p:attrName>
                                        </p:attrNameLst>
                                      </p:cBhvr>
                                      <p:to>
                                        <p:strVal val="hidden"/>
                                      </p:to>
                                    </p:set>
                                  </p:childTnLst>
                                </p:cTn>
                              </p:par>
                              <p:par>
                                <p:cTn id="233" presetID="10" presetClass="exit" presetSubtype="0" fill="hold" grpId="1" nodeType="withEffect">
                                  <p:stCondLst>
                                    <p:cond delay="0"/>
                                  </p:stCondLst>
                                  <p:childTnLst>
                                    <p:animEffect transition="out" filter="fade">
                                      <p:cBhvr>
                                        <p:cTn id="234" dur="500"/>
                                        <p:tgtEl>
                                          <p:spTgt spid="49191"/>
                                        </p:tgtEl>
                                      </p:cBhvr>
                                    </p:animEffect>
                                    <p:set>
                                      <p:cBhvr>
                                        <p:cTn id="235" dur="1" fill="hold">
                                          <p:stCondLst>
                                            <p:cond delay="499"/>
                                          </p:stCondLst>
                                        </p:cTn>
                                        <p:tgtEl>
                                          <p:spTgt spid="49191"/>
                                        </p:tgtEl>
                                        <p:attrNameLst>
                                          <p:attrName>style.visibility</p:attrName>
                                        </p:attrNameLst>
                                      </p:cBhvr>
                                      <p:to>
                                        <p:strVal val="hidden"/>
                                      </p:to>
                                    </p:set>
                                  </p:childTnLst>
                                </p:cTn>
                              </p:par>
                              <p:par>
                                <p:cTn id="236" presetID="10" presetClass="exit" presetSubtype="0" fill="hold" grpId="1" nodeType="withEffect">
                                  <p:stCondLst>
                                    <p:cond delay="0"/>
                                  </p:stCondLst>
                                  <p:childTnLst>
                                    <p:animEffect transition="out" filter="fade">
                                      <p:cBhvr>
                                        <p:cTn id="237" dur="500"/>
                                        <p:tgtEl>
                                          <p:spTgt spid="49201"/>
                                        </p:tgtEl>
                                      </p:cBhvr>
                                    </p:animEffect>
                                    <p:set>
                                      <p:cBhvr>
                                        <p:cTn id="238" dur="1" fill="hold">
                                          <p:stCondLst>
                                            <p:cond delay="499"/>
                                          </p:stCondLst>
                                        </p:cTn>
                                        <p:tgtEl>
                                          <p:spTgt spid="49201"/>
                                        </p:tgtEl>
                                        <p:attrNameLst>
                                          <p:attrName>style.visibility</p:attrName>
                                        </p:attrNameLst>
                                      </p:cBhvr>
                                      <p:to>
                                        <p:strVal val="hidden"/>
                                      </p:to>
                                    </p:set>
                                  </p:childTnLst>
                                </p:cTn>
                              </p:par>
                              <p:par>
                                <p:cTn id="239" presetID="10" presetClass="exit" presetSubtype="0" fill="hold" grpId="1" nodeType="withEffect">
                                  <p:stCondLst>
                                    <p:cond delay="0"/>
                                  </p:stCondLst>
                                  <p:childTnLst>
                                    <p:animEffect transition="out" filter="fade">
                                      <p:cBhvr>
                                        <p:cTn id="240" dur="500"/>
                                        <p:tgtEl>
                                          <p:spTgt spid="49193"/>
                                        </p:tgtEl>
                                      </p:cBhvr>
                                    </p:animEffect>
                                    <p:set>
                                      <p:cBhvr>
                                        <p:cTn id="241" dur="1" fill="hold">
                                          <p:stCondLst>
                                            <p:cond delay="499"/>
                                          </p:stCondLst>
                                        </p:cTn>
                                        <p:tgtEl>
                                          <p:spTgt spid="49193"/>
                                        </p:tgtEl>
                                        <p:attrNameLst>
                                          <p:attrName>style.visibility</p:attrName>
                                        </p:attrNameLst>
                                      </p:cBhvr>
                                      <p:to>
                                        <p:strVal val="hidden"/>
                                      </p:to>
                                    </p:set>
                                  </p:childTnLst>
                                </p:cTn>
                              </p:par>
                              <p:par>
                                <p:cTn id="242" presetID="10" presetClass="exit" presetSubtype="0" fill="hold" grpId="1" nodeType="withEffect">
                                  <p:stCondLst>
                                    <p:cond delay="0"/>
                                  </p:stCondLst>
                                  <p:childTnLst>
                                    <p:animEffect transition="out" filter="fade">
                                      <p:cBhvr>
                                        <p:cTn id="243" dur="500"/>
                                        <p:tgtEl>
                                          <p:spTgt spid="49202"/>
                                        </p:tgtEl>
                                      </p:cBhvr>
                                    </p:animEffect>
                                    <p:set>
                                      <p:cBhvr>
                                        <p:cTn id="244" dur="1" fill="hold">
                                          <p:stCondLst>
                                            <p:cond delay="499"/>
                                          </p:stCondLst>
                                        </p:cTn>
                                        <p:tgtEl>
                                          <p:spTgt spid="49202"/>
                                        </p:tgtEl>
                                        <p:attrNameLst>
                                          <p:attrName>style.visibility</p:attrName>
                                        </p:attrNameLst>
                                      </p:cBhvr>
                                      <p:to>
                                        <p:strVal val="hidden"/>
                                      </p:to>
                                    </p:set>
                                  </p:childTnLst>
                                </p:cTn>
                              </p:par>
                              <p:par>
                                <p:cTn id="245" presetID="10" presetClass="exit" presetSubtype="0" fill="hold" grpId="1" nodeType="withEffect">
                                  <p:stCondLst>
                                    <p:cond delay="0"/>
                                  </p:stCondLst>
                                  <p:childTnLst>
                                    <p:animEffect transition="out" filter="fade">
                                      <p:cBhvr>
                                        <p:cTn id="246" dur="500"/>
                                        <p:tgtEl>
                                          <p:spTgt spid="49192"/>
                                        </p:tgtEl>
                                      </p:cBhvr>
                                    </p:animEffect>
                                    <p:set>
                                      <p:cBhvr>
                                        <p:cTn id="247" dur="1" fill="hold">
                                          <p:stCondLst>
                                            <p:cond delay="499"/>
                                          </p:stCondLst>
                                        </p:cTn>
                                        <p:tgtEl>
                                          <p:spTgt spid="49192"/>
                                        </p:tgtEl>
                                        <p:attrNameLst>
                                          <p:attrName>style.visibility</p:attrName>
                                        </p:attrNameLst>
                                      </p:cBhvr>
                                      <p:to>
                                        <p:strVal val="hidden"/>
                                      </p:to>
                                    </p:set>
                                  </p:childTnLst>
                                </p:cTn>
                              </p:par>
                              <p:par>
                                <p:cTn id="248" presetID="10" presetClass="exit" presetSubtype="0" fill="hold" grpId="1" nodeType="withEffect">
                                  <p:stCondLst>
                                    <p:cond delay="0"/>
                                  </p:stCondLst>
                                  <p:childTnLst>
                                    <p:animEffect transition="out" filter="fade">
                                      <p:cBhvr>
                                        <p:cTn id="249" dur="500"/>
                                        <p:tgtEl>
                                          <p:spTgt spid="49203"/>
                                        </p:tgtEl>
                                      </p:cBhvr>
                                    </p:animEffect>
                                    <p:set>
                                      <p:cBhvr>
                                        <p:cTn id="250" dur="1" fill="hold">
                                          <p:stCondLst>
                                            <p:cond delay="499"/>
                                          </p:stCondLst>
                                        </p:cTn>
                                        <p:tgtEl>
                                          <p:spTgt spid="49203"/>
                                        </p:tgtEl>
                                        <p:attrNameLst>
                                          <p:attrName>style.visibility</p:attrName>
                                        </p:attrNameLst>
                                      </p:cBhvr>
                                      <p:to>
                                        <p:strVal val="hidden"/>
                                      </p:to>
                                    </p:set>
                                  </p:childTnLst>
                                </p:cTn>
                              </p:par>
                              <p:par>
                                <p:cTn id="251" presetID="10" presetClass="exit" presetSubtype="0" fill="hold" grpId="1" nodeType="withEffect">
                                  <p:stCondLst>
                                    <p:cond delay="0"/>
                                  </p:stCondLst>
                                  <p:childTnLst>
                                    <p:animEffect transition="out" filter="fade">
                                      <p:cBhvr>
                                        <p:cTn id="252" dur="500"/>
                                        <p:tgtEl>
                                          <p:spTgt spid="49204"/>
                                        </p:tgtEl>
                                      </p:cBhvr>
                                    </p:animEffect>
                                    <p:set>
                                      <p:cBhvr>
                                        <p:cTn id="253" dur="1" fill="hold">
                                          <p:stCondLst>
                                            <p:cond delay="499"/>
                                          </p:stCondLst>
                                        </p:cTn>
                                        <p:tgtEl>
                                          <p:spTgt spid="49204"/>
                                        </p:tgtEl>
                                        <p:attrNameLst>
                                          <p:attrName>style.visibility</p:attrName>
                                        </p:attrNameLst>
                                      </p:cBhvr>
                                      <p:to>
                                        <p:strVal val="hidden"/>
                                      </p:to>
                                    </p:set>
                                  </p:childTnLst>
                                </p:cTn>
                              </p:par>
                            </p:childTnLst>
                          </p:cTn>
                        </p:par>
                      </p:childTnLst>
                    </p:cTn>
                  </p:par>
                  <p:par>
                    <p:cTn id="254" fill="hold" nodeType="clickPar">
                      <p:stCondLst>
                        <p:cond delay="indefinite"/>
                      </p:stCondLst>
                      <p:childTnLst>
                        <p:par>
                          <p:cTn id="255" fill="hold" nodeType="withGroup">
                            <p:stCondLst>
                              <p:cond delay="0"/>
                            </p:stCondLst>
                            <p:childTnLst>
                              <p:par>
                                <p:cTn id="256" presetID="10" presetClass="entr" presetSubtype="0" fill="hold" grpId="0" nodeType="clickEffect">
                                  <p:stCondLst>
                                    <p:cond delay="0"/>
                                  </p:stCondLst>
                                  <p:childTnLst>
                                    <p:set>
                                      <p:cBhvr>
                                        <p:cTn id="257" dur="1" fill="hold">
                                          <p:stCondLst>
                                            <p:cond delay="0"/>
                                          </p:stCondLst>
                                        </p:cTn>
                                        <p:tgtEl>
                                          <p:spTgt spid="49213"/>
                                        </p:tgtEl>
                                        <p:attrNameLst>
                                          <p:attrName>style.visibility</p:attrName>
                                        </p:attrNameLst>
                                      </p:cBhvr>
                                      <p:to>
                                        <p:strVal val="visible"/>
                                      </p:to>
                                    </p:set>
                                    <p:animEffect transition="in" filter="fade">
                                      <p:cBhvr>
                                        <p:cTn id="258" dur="500"/>
                                        <p:tgtEl>
                                          <p:spTgt spid="49213"/>
                                        </p:tgtEl>
                                      </p:cBhvr>
                                    </p:animEffect>
                                  </p:childTnLst>
                                </p:cTn>
                              </p:par>
                            </p:childTnLst>
                          </p:cTn>
                        </p:par>
                      </p:childTnLst>
                    </p:cTn>
                  </p:par>
                  <p:par>
                    <p:cTn id="259" fill="hold" nodeType="clickPar">
                      <p:stCondLst>
                        <p:cond delay="indefinite"/>
                      </p:stCondLst>
                      <p:childTnLst>
                        <p:par>
                          <p:cTn id="260" fill="hold" nodeType="withGroup">
                            <p:stCondLst>
                              <p:cond delay="0"/>
                            </p:stCondLst>
                            <p:childTnLst>
                              <p:par>
                                <p:cTn id="261" presetID="10" presetClass="exit" presetSubtype="0" fill="hold" grpId="1" nodeType="clickEffect">
                                  <p:stCondLst>
                                    <p:cond delay="0"/>
                                  </p:stCondLst>
                                  <p:childTnLst>
                                    <p:animEffect transition="out" filter="fade">
                                      <p:cBhvr>
                                        <p:cTn id="262" dur="500"/>
                                        <p:tgtEl>
                                          <p:spTgt spid="49205"/>
                                        </p:tgtEl>
                                      </p:cBhvr>
                                    </p:animEffect>
                                    <p:set>
                                      <p:cBhvr>
                                        <p:cTn id="263" dur="1" fill="hold">
                                          <p:stCondLst>
                                            <p:cond delay="499"/>
                                          </p:stCondLst>
                                        </p:cTn>
                                        <p:tgtEl>
                                          <p:spTgt spid="49205"/>
                                        </p:tgtEl>
                                        <p:attrNameLst>
                                          <p:attrName>style.visibility</p:attrName>
                                        </p:attrNameLst>
                                      </p:cBhvr>
                                      <p:to>
                                        <p:strVal val="hidden"/>
                                      </p:to>
                                    </p:set>
                                  </p:childTnLst>
                                </p:cTn>
                              </p:par>
                              <p:par>
                                <p:cTn id="264" presetID="10" presetClass="exit" presetSubtype="0" fill="hold" grpId="1" nodeType="withEffect">
                                  <p:stCondLst>
                                    <p:cond delay="0"/>
                                  </p:stCondLst>
                                  <p:childTnLst>
                                    <p:animEffect transition="out" filter="fade">
                                      <p:cBhvr>
                                        <p:cTn id="265" dur="500"/>
                                        <p:tgtEl>
                                          <p:spTgt spid="49206"/>
                                        </p:tgtEl>
                                      </p:cBhvr>
                                    </p:animEffect>
                                    <p:set>
                                      <p:cBhvr>
                                        <p:cTn id="266" dur="1" fill="hold">
                                          <p:stCondLst>
                                            <p:cond delay="499"/>
                                          </p:stCondLst>
                                        </p:cTn>
                                        <p:tgtEl>
                                          <p:spTgt spid="49206"/>
                                        </p:tgtEl>
                                        <p:attrNameLst>
                                          <p:attrName>style.visibility</p:attrName>
                                        </p:attrNameLst>
                                      </p:cBhvr>
                                      <p:to>
                                        <p:strVal val="hidden"/>
                                      </p:to>
                                    </p:set>
                                  </p:childTnLst>
                                </p:cTn>
                              </p:par>
                              <p:par>
                                <p:cTn id="267" presetID="10" presetClass="exit" presetSubtype="0" fill="hold" grpId="1" nodeType="withEffect">
                                  <p:stCondLst>
                                    <p:cond delay="0"/>
                                  </p:stCondLst>
                                  <p:childTnLst>
                                    <p:animEffect transition="out" filter="fade">
                                      <p:cBhvr>
                                        <p:cTn id="268" dur="500"/>
                                        <p:tgtEl>
                                          <p:spTgt spid="49207"/>
                                        </p:tgtEl>
                                      </p:cBhvr>
                                    </p:animEffect>
                                    <p:set>
                                      <p:cBhvr>
                                        <p:cTn id="269" dur="1" fill="hold">
                                          <p:stCondLst>
                                            <p:cond delay="499"/>
                                          </p:stCondLst>
                                        </p:cTn>
                                        <p:tgtEl>
                                          <p:spTgt spid="49207"/>
                                        </p:tgtEl>
                                        <p:attrNameLst>
                                          <p:attrName>style.visibility</p:attrName>
                                        </p:attrNameLst>
                                      </p:cBhvr>
                                      <p:to>
                                        <p:strVal val="hidden"/>
                                      </p:to>
                                    </p:set>
                                  </p:childTnLst>
                                </p:cTn>
                              </p:par>
                              <p:par>
                                <p:cTn id="270" presetID="10" presetClass="exit" presetSubtype="0" fill="hold" grpId="1" nodeType="withEffect">
                                  <p:stCondLst>
                                    <p:cond delay="0"/>
                                  </p:stCondLst>
                                  <p:childTnLst>
                                    <p:animEffect transition="out" filter="fade">
                                      <p:cBhvr>
                                        <p:cTn id="271" dur="500"/>
                                        <p:tgtEl>
                                          <p:spTgt spid="49208"/>
                                        </p:tgtEl>
                                      </p:cBhvr>
                                    </p:animEffect>
                                    <p:set>
                                      <p:cBhvr>
                                        <p:cTn id="272" dur="1" fill="hold">
                                          <p:stCondLst>
                                            <p:cond delay="499"/>
                                          </p:stCondLst>
                                        </p:cTn>
                                        <p:tgtEl>
                                          <p:spTgt spid="49208"/>
                                        </p:tgtEl>
                                        <p:attrNameLst>
                                          <p:attrName>style.visibility</p:attrName>
                                        </p:attrNameLst>
                                      </p:cBhvr>
                                      <p:to>
                                        <p:strVal val="hidden"/>
                                      </p:to>
                                    </p:set>
                                  </p:childTnLst>
                                </p:cTn>
                              </p:par>
                              <p:par>
                                <p:cTn id="273" presetID="10" presetClass="exit" presetSubtype="0" fill="hold" grpId="1" nodeType="withEffect">
                                  <p:stCondLst>
                                    <p:cond delay="0"/>
                                  </p:stCondLst>
                                  <p:childTnLst>
                                    <p:animEffect transition="out" filter="fade">
                                      <p:cBhvr>
                                        <p:cTn id="274" dur="500"/>
                                        <p:tgtEl>
                                          <p:spTgt spid="49209"/>
                                        </p:tgtEl>
                                      </p:cBhvr>
                                    </p:animEffect>
                                    <p:set>
                                      <p:cBhvr>
                                        <p:cTn id="275" dur="1" fill="hold">
                                          <p:stCondLst>
                                            <p:cond delay="499"/>
                                          </p:stCondLst>
                                        </p:cTn>
                                        <p:tgtEl>
                                          <p:spTgt spid="49209"/>
                                        </p:tgtEl>
                                        <p:attrNameLst>
                                          <p:attrName>style.visibility</p:attrName>
                                        </p:attrNameLst>
                                      </p:cBhvr>
                                      <p:to>
                                        <p:strVal val="hidden"/>
                                      </p:to>
                                    </p:set>
                                  </p:childTnLst>
                                </p:cTn>
                              </p:par>
                              <p:par>
                                <p:cTn id="276" presetID="10" presetClass="exit" presetSubtype="0" fill="hold" grpId="1" nodeType="withEffect">
                                  <p:stCondLst>
                                    <p:cond delay="0"/>
                                  </p:stCondLst>
                                  <p:childTnLst>
                                    <p:animEffect transition="out" filter="fade">
                                      <p:cBhvr>
                                        <p:cTn id="277" dur="500"/>
                                        <p:tgtEl>
                                          <p:spTgt spid="49210"/>
                                        </p:tgtEl>
                                      </p:cBhvr>
                                    </p:animEffect>
                                    <p:set>
                                      <p:cBhvr>
                                        <p:cTn id="278" dur="1" fill="hold">
                                          <p:stCondLst>
                                            <p:cond delay="499"/>
                                          </p:stCondLst>
                                        </p:cTn>
                                        <p:tgtEl>
                                          <p:spTgt spid="49210"/>
                                        </p:tgtEl>
                                        <p:attrNameLst>
                                          <p:attrName>style.visibility</p:attrName>
                                        </p:attrNameLst>
                                      </p:cBhvr>
                                      <p:to>
                                        <p:strVal val="hidden"/>
                                      </p:to>
                                    </p:set>
                                  </p:childTnLst>
                                </p:cTn>
                              </p:par>
                              <p:par>
                                <p:cTn id="279" presetID="10" presetClass="exit" presetSubtype="0" fill="hold" grpId="1" nodeType="withEffect">
                                  <p:stCondLst>
                                    <p:cond delay="0"/>
                                  </p:stCondLst>
                                  <p:childTnLst>
                                    <p:animEffect transition="out" filter="fade">
                                      <p:cBhvr>
                                        <p:cTn id="280" dur="500"/>
                                        <p:tgtEl>
                                          <p:spTgt spid="49211"/>
                                        </p:tgtEl>
                                      </p:cBhvr>
                                    </p:animEffect>
                                    <p:set>
                                      <p:cBhvr>
                                        <p:cTn id="281" dur="1" fill="hold">
                                          <p:stCondLst>
                                            <p:cond delay="499"/>
                                          </p:stCondLst>
                                        </p:cTn>
                                        <p:tgtEl>
                                          <p:spTgt spid="49211"/>
                                        </p:tgtEl>
                                        <p:attrNameLst>
                                          <p:attrName>style.visibility</p:attrName>
                                        </p:attrNameLst>
                                      </p:cBhvr>
                                      <p:to>
                                        <p:strVal val="hidden"/>
                                      </p:to>
                                    </p:set>
                                  </p:childTnLst>
                                </p:cTn>
                              </p:par>
                              <p:par>
                                <p:cTn id="282" presetID="10" presetClass="exit" presetSubtype="0" fill="hold" grpId="1" nodeType="withEffect">
                                  <p:stCondLst>
                                    <p:cond delay="0"/>
                                  </p:stCondLst>
                                  <p:childTnLst>
                                    <p:animEffect transition="out" filter="fade">
                                      <p:cBhvr>
                                        <p:cTn id="283" dur="500"/>
                                        <p:tgtEl>
                                          <p:spTgt spid="49212"/>
                                        </p:tgtEl>
                                      </p:cBhvr>
                                    </p:animEffect>
                                    <p:set>
                                      <p:cBhvr>
                                        <p:cTn id="284" dur="1" fill="hold">
                                          <p:stCondLst>
                                            <p:cond delay="499"/>
                                          </p:stCondLst>
                                        </p:cTn>
                                        <p:tgtEl>
                                          <p:spTgt spid="49212"/>
                                        </p:tgtEl>
                                        <p:attrNameLst>
                                          <p:attrName>style.visibility</p:attrName>
                                        </p:attrNameLst>
                                      </p:cBhvr>
                                      <p:to>
                                        <p:strVal val="hidden"/>
                                      </p:to>
                                    </p:set>
                                  </p:childTnLst>
                                </p:cTn>
                              </p:par>
                              <p:par>
                                <p:cTn id="285" presetID="10" presetClass="entr" presetSubtype="0" fill="hold" grpId="0" nodeType="withEffect">
                                  <p:stCondLst>
                                    <p:cond delay="0"/>
                                  </p:stCondLst>
                                  <p:childTnLst>
                                    <p:set>
                                      <p:cBhvr>
                                        <p:cTn id="286" dur="1" fill="hold">
                                          <p:stCondLst>
                                            <p:cond delay="0"/>
                                          </p:stCondLst>
                                        </p:cTn>
                                        <p:tgtEl>
                                          <p:spTgt spid="49214"/>
                                        </p:tgtEl>
                                        <p:attrNameLst>
                                          <p:attrName>style.visibility</p:attrName>
                                        </p:attrNameLst>
                                      </p:cBhvr>
                                      <p:to>
                                        <p:strVal val="visible"/>
                                      </p:to>
                                    </p:set>
                                    <p:animEffect transition="in" filter="fade">
                                      <p:cBhvr>
                                        <p:cTn id="287" dur="500"/>
                                        <p:tgtEl>
                                          <p:spTgt spid="49214"/>
                                        </p:tgtEl>
                                      </p:cBhvr>
                                    </p:animEffect>
                                  </p:childTnLst>
                                </p:cTn>
                              </p:par>
                              <p:par>
                                <p:cTn id="288" presetID="10" presetClass="entr" presetSubtype="0" fill="hold" nodeType="withEffect">
                                  <p:stCondLst>
                                    <p:cond delay="0"/>
                                  </p:stCondLst>
                                  <p:childTnLst>
                                    <p:set>
                                      <p:cBhvr>
                                        <p:cTn id="289" dur="1" fill="hold">
                                          <p:stCondLst>
                                            <p:cond delay="0"/>
                                          </p:stCondLst>
                                        </p:cTn>
                                        <p:tgtEl>
                                          <p:spTgt spid="49155">
                                            <p:txEl>
                                              <p:pRg st="5" end="5"/>
                                            </p:txEl>
                                          </p:spTgt>
                                        </p:tgtEl>
                                        <p:attrNameLst>
                                          <p:attrName>style.visibility</p:attrName>
                                        </p:attrNameLst>
                                      </p:cBhvr>
                                      <p:to>
                                        <p:strVal val="visible"/>
                                      </p:to>
                                    </p:set>
                                    <p:animEffect transition="in" filter="fade">
                                      <p:cBhvr>
                                        <p:cTn id="290" dur="500"/>
                                        <p:tgtEl>
                                          <p:spTgt spid="49155">
                                            <p:txEl>
                                              <p:pRg st="5" end="5"/>
                                            </p:txEl>
                                          </p:spTgt>
                                        </p:tgtEl>
                                      </p:cBhvr>
                                    </p:animEffect>
                                  </p:childTnLst>
                                </p:cTn>
                              </p:par>
                              <p:par>
                                <p:cTn id="291" presetID="10" presetClass="entr" presetSubtype="0" fill="hold" nodeType="withEffect">
                                  <p:stCondLst>
                                    <p:cond delay="0"/>
                                  </p:stCondLst>
                                  <p:childTnLst>
                                    <p:set>
                                      <p:cBhvr>
                                        <p:cTn id="292" dur="1" fill="hold">
                                          <p:stCondLst>
                                            <p:cond delay="0"/>
                                          </p:stCondLst>
                                        </p:cTn>
                                        <p:tgtEl>
                                          <p:spTgt spid="2"/>
                                        </p:tgtEl>
                                        <p:attrNameLst>
                                          <p:attrName>style.visibility</p:attrName>
                                        </p:attrNameLst>
                                      </p:cBhvr>
                                      <p:to>
                                        <p:strVal val="visible"/>
                                      </p:to>
                                    </p:set>
                                    <p:animEffect transition="in" filter="fade">
                                      <p:cBhvr>
                                        <p:cTn id="29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158" grpId="0" animBg="1"/>
      <p:bldP spid="49160" grpId="0" animBg="1"/>
      <p:bldP spid="49161" grpId="0" animBg="1"/>
      <p:bldP spid="49162" grpId="0" animBg="1"/>
      <p:bldP spid="49162" grpId="1" animBg="1"/>
      <p:bldP spid="49163" grpId="0" animBg="1"/>
      <p:bldP spid="49163" grpId="1" animBg="1"/>
      <p:bldP spid="49165" grpId="0"/>
      <p:bldP spid="49165" grpId="1"/>
      <p:bldP spid="49166" grpId="0"/>
      <p:bldP spid="49166" grpId="1"/>
      <p:bldP spid="49173" grpId="0"/>
      <p:bldP spid="49174" grpId="0"/>
      <p:bldP spid="49175" grpId="0" animBg="1"/>
      <p:bldP spid="49175" grpId="1" animBg="1"/>
      <p:bldP spid="49176" grpId="0" animBg="1"/>
      <p:bldP spid="49176" grpId="1" animBg="1"/>
      <p:bldP spid="49177" grpId="0" animBg="1"/>
      <p:bldP spid="49177" grpId="1" animBg="1"/>
      <p:bldP spid="49178" grpId="0" animBg="1"/>
      <p:bldP spid="49178" grpId="1" animBg="1"/>
      <p:bldP spid="49179" grpId="0" animBg="1"/>
      <p:bldP spid="49179" grpId="1" animBg="1"/>
      <p:bldP spid="49180" grpId="0" animBg="1"/>
      <p:bldP spid="49180" grpId="1" animBg="1"/>
      <p:bldP spid="49181" grpId="0" animBg="1"/>
      <p:bldP spid="49181" grpId="1" animBg="1"/>
      <p:bldP spid="49186" grpId="0" animBg="1"/>
      <p:bldP spid="49186" grpId="1" animBg="1"/>
      <p:bldP spid="49187" grpId="0" animBg="1"/>
      <p:bldP spid="49187" grpId="1" animBg="1"/>
      <p:bldP spid="49189" grpId="0" animBg="1"/>
      <p:bldP spid="49189" grpId="1" animBg="1"/>
      <p:bldP spid="49190" grpId="0" animBg="1"/>
      <p:bldP spid="49190" grpId="1" animBg="1"/>
      <p:bldP spid="49191" grpId="0" animBg="1"/>
      <p:bldP spid="49191" grpId="1" animBg="1"/>
      <p:bldP spid="49192" grpId="0" animBg="1"/>
      <p:bldP spid="49192" grpId="1" animBg="1"/>
      <p:bldP spid="49193" grpId="0" animBg="1"/>
      <p:bldP spid="49193" grpId="1" animBg="1"/>
      <p:bldP spid="49194" grpId="0" animBg="1"/>
      <p:bldP spid="49194" grpId="1" animBg="1"/>
      <p:bldP spid="49196" grpId="0" animBg="1"/>
      <p:bldP spid="49196" grpId="1" animBg="1"/>
      <p:bldP spid="49198" grpId="0" animBg="1"/>
      <p:bldP spid="49198" grpId="1" animBg="1"/>
      <p:bldP spid="49199" grpId="0" animBg="1"/>
      <p:bldP spid="49199" grpId="1" animBg="1"/>
      <p:bldP spid="49200" grpId="0" animBg="1"/>
      <p:bldP spid="49200" grpId="1" animBg="1"/>
      <p:bldP spid="49201" grpId="0" animBg="1"/>
      <p:bldP spid="49201" grpId="1" animBg="1"/>
      <p:bldP spid="49202" grpId="0" animBg="1"/>
      <p:bldP spid="49202" grpId="1" animBg="1"/>
      <p:bldP spid="49203" grpId="0" animBg="1"/>
      <p:bldP spid="49203" grpId="1" animBg="1"/>
      <p:bldP spid="49204" grpId="0" animBg="1"/>
      <p:bldP spid="49204" grpId="1" animBg="1"/>
      <p:bldP spid="49205" grpId="0" animBg="1"/>
      <p:bldP spid="49205" grpId="1" animBg="1"/>
      <p:bldP spid="49206" grpId="0" animBg="1"/>
      <p:bldP spid="49206" grpId="1" animBg="1"/>
      <p:bldP spid="49207" grpId="0" animBg="1"/>
      <p:bldP spid="49207" grpId="1" animBg="1"/>
      <p:bldP spid="49208" grpId="0" animBg="1"/>
      <p:bldP spid="49208" grpId="1" animBg="1"/>
      <p:bldP spid="49209" grpId="0" animBg="1"/>
      <p:bldP spid="49209" grpId="1" animBg="1"/>
      <p:bldP spid="49210" grpId="0" animBg="1"/>
      <p:bldP spid="49210" grpId="1" animBg="1"/>
      <p:bldP spid="49211" grpId="0" animBg="1"/>
      <p:bldP spid="49211" grpId="1" animBg="1"/>
      <p:bldP spid="49212" grpId="0" animBg="1"/>
      <p:bldP spid="49212" grpId="1" animBg="1"/>
      <p:bldP spid="49213" grpId="0" animBg="1"/>
      <p:bldP spid="4921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Rectangle 2"/>
          <p:cNvSpPr>
            <a:spLocks noGrp="1" noChangeArrowheads="1"/>
          </p:cNvSpPr>
          <p:nvPr>
            <p:ph type="title"/>
          </p:nvPr>
        </p:nvSpPr>
        <p:spPr/>
        <p:txBody>
          <a:bodyPr/>
          <a:lstStyle/>
          <a:p>
            <a:pPr eaLnBrk="1" hangingPunct="1"/>
            <a:r>
              <a:rPr lang="en-CA" smtClean="0"/>
              <a:t>Looking at Light Propagation</a:t>
            </a:r>
            <a:endParaRPr lang="en-US" smtClean="0"/>
          </a:p>
        </p:txBody>
      </p:sp>
      <p:sp>
        <p:nvSpPr>
          <p:cNvPr id="2053" name="Rectangle 3"/>
          <p:cNvSpPr>
            <a:spLocks noGrp="1" noChangeArrowheads="1"/>
          </p:cNvSpPr>
          <p:nvPr>
            <p:ph idx="1"/>
          </p:nvPr>
        </p:nvSpPr>
        <p:spPr/>
        <p:txBody>
          <a:bodyPr/>
          <a:lstStyle/>
          <a:p>
            <a:pPr eaLnBrk="1" hangingPunct="1"/>
            <a:r>
              <a:rPr lang="en-CA" smtClean="0"/>
              <a:t>particle count in given volume at x: P(x)</a:t>
            </a:r>
          </a:p>
          <a:p>
            <a:pPr eaLnBrk="1" hangingPunct="1"/>
            <a:r>
              <a:rPr lang="en-CA" smtClean="0"/>
              <a:t>particle density at point x: p(x)</a:t>
            </a:r>
          </a:p>
          <a:p>
            <a:pPr eaLnBrk="1" hangingPunct="1"/>
            <a:r>
              <a:rPr lang="en-CA" smtClean="0"/>
              <a:t>difference approach (approximation):</a:t>
            </a:r>
          </a:p>
          <a:p>
            <a:pPr eaLnBrk="1" hangingPunct="1"/>
            <a:endParaRPr lang="en-CA" smtClean="0"/>
          </a:p>
          <a:p>
            <a:pPr eaLnBrk="1" hangingPunct="1"/>
            <a:endParaRPr lang="en-CA" smtClean="0"/>
          </a:p>
          <a:p>
            <a:pPr eaLnBrk="1" hangingPunct="1"/>
            <a:r>
              <a:rPr lang="en-CA" smtClean="0"/>
              <a:t>differential approach:</a:t>
            </a:r>
            <a:endParaRPr lang="en-US" smtClean="0"/>
          </a:p>
        </p:txBody>
      </p:sp>
      <p:graphicFrame>
        <p:nvGraphicFramePr>
          <p:cNvPr id="159749" name="Object 3"/>
          <p:cNvGraphicFramePr>
            <a:graphicFrameLocks noChangeAspect="1"/>
          </p:cNvGraphicFramePr>
          <p:nvPr/>
        </p:nvGraphicFramePr>
        <p:xfrm>
          <a:off x="914400" y="2895600"/>
          <a:ext cx="2074863" cy="893763"/>
        </p:xfrm>
        <a:graphic>
          <a:graphicData uri="http://schemas.openxmlformats.org/presentationml/2006/ole">
            <mc:AlternateContent xmlns:mc="http://schemas.openxmlformats.org/markup-compatibility/2006">
              <mc:Choice xmlns:v="urn:schemas-microsoft-com:vml" Requires="v">
                <p:oleObj spid="_x0000_s2054" name="Equation" r:id="rId3" imgW="914400" imgH="393480" progId="Equation.3">
                  <p:embed/>
                </p:oleObj>
              </mc:Choice>
              <mc:Fallback>
                <p:oleObj name="Equation" r:id="rId3" imgW="914400" imgH="39348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4400" y="2895600"/>
                        <a:ext cx="2074863" cy="8937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 name="Object 6"/>
          <p:cNvGraphicFramePr>
            <a:graphicFrameLocks noChangeAspect="1"/>
          </p:cNvGraphicFramePr>
          <p:nvPr/>
        </p:nvGraphicFramePr>
        <p:xfrm>
          <a:off x="990600" y="4654550"/>
          <a:ext cx="2362200" cy="1441450"/>
        </p:xfrm>
        <a:graphic>
          <a:graphicData uri="http://schemas.openxmlformats.org/presentationml/2006/ole">
            <mc:AlternateContent xmlns:mc="http://schemas.openxmlformats.org/markup-compatibility/2006">
              <mc:Choice xmlns:v="urn:schemas-microsoft-com:vml" Requires="v">
                <p:oleObj spid="_x0000_s2055" name="Equation" r:id="rId5" imgW="1041120" imgH="634680" progId="Equation.3">
                  <p:embed/>
                </p:oleObj>
              </mc:Choice>
              <mc:Fallback>
                <p:oleObj name="Equation" r:id="rId5" imgW="1041120" imgH="63468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90600" y="4654550"/>
                        <a:ext cx="2362200" cy="14414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054" name="Cube 7"/>
          <p:cNvSpPr>
            <a:spLocks noChangeArrowheads="1"/>
          </p:cNvSpPr>
          <p:nvPr/>
        </p:nvSpPr>
        <p:spPr bwMode="auto">
          <a:xfrm>
            <a:off x="5486400" y="3429000"/>
            <a:ext cx="2160588" cy="2160588"/>
          </a:xfrm>
          <a:prstGeom prst="cube">
            <a:avLst>
              <a:gd name="adj" fmla="val 30421"/>
            </a:avLst>
          </a:prstGeom>
          <a:noFill/>
          <a:ln w="28575"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055" name="Oval 8"/>
          <p:cNvSpPr>
            <a:spLocks noChangeArrowheads="1"/>
          </p:cNvSpPr>
          <p:nvPr/>
        </p:nvSpPr>
        <p:spPr bwMode="auto">
          <a:xfrm>
            <a:off x="6248400" y="3733800"/>
            <a:ext cx="76200" cy="76200"/>
          </a:xfrm>
          <a:prstGeom prst="ellipse">
            <a:avLst/>
          </a:prstGeom>
          <a:solidFill>
            <a:schemeClr val="tx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p>
            <a:endParaRPr lang="en-US"/>
          </a:p>
        </p:txBody>
      </p:sp>
      <p:sp>
        <p:nvSpPr>
          <p:cNvPr id="2056" name="Oval 9"/>
          <p:cNvSpPr>
            <a:spLocks noChangeArrowheads="1"/>
          </p:cNvSpPr>
          <p:nvPr/>
        </p:nvSpPr>
        <p:spPr bwMode="auto">
          <a:xfrm>
            <a:off x="5943600" y="4191000"/>
            <a:ext cx="76200" cy="76200"/>
          </a:xfrm>
          <a:prstGeom prst="ellipse">
            <a:avLst/>
          </a:prstGeom>
          <a:solidFill>
            <a:schemeClr val="tx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p>
            <a:endParaRPr lang="en-US"/>
          </a:p>
        </p:txBody>
      </p:sp>
      <p:sp>
        <p:nvSpPr>
          <p:cNvPr id="2057" name="Oval 10"/>
          <p:cNvSpPr>
            <a:spLocks noChangeArrowheads="1"/>
          </p:cNvSpPr>
          <p:nvPr/>
        </p:nvSpPr>
        <p:spPr bwMode="auto">
          <a:xfrm>
            <a:off x="6400800" y="4191000"/>
            <a:ext cx="76200" cy="76200"/>
          </a:xfrm>
          <a:prstGeom prst="ellipse">
            <a:avLst/>
          </a:prstGeom>
          <a:solidFill>
            <a:schemeClr val="tx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p>
            <a:endParaRPr lang="en-US"/>
          </a:p>
        </p:txBody>
      </p:sp>
      <p:sp>
        <p:nvSpPr>
          <p:cNvPr id="2058" name="Oval 11"/>
          <p:cNvSpPr>
            <a:spLocks noChangeArrowheads="1"/>
          </p:cNvSpPr>
          <p:nvPr/>
        </p:nvSpPr>
        <p:spPr bwMode="auto">
          <a:xfrm>
            <a:off x="6858000" y="3733800"/>
            <a:ext cx="76200" cy="76200"/>
          </a:xfrm>
          <a:prstGeom prst="ellipse">
            <a:avLst/>
          </a:prstGeom>
          <a:solidFill>
            <a:schemeClr val="tx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p>
            <a:endParaRPr lang="en-US"/>
          </a:p>
        </p:txBody>
      </p:sp>
      <p:sp>
        <p:nvSpPr>
          <p:cNvPr id="2059" name="Oval 12"/>
          <p:cNvSpPr>
            <a:spLocks noChangeArrowheads="1"/>
          </p:cNvSpPr>
          <p:nvPr/>
        </p:nvSpPr>
        <p:spPr bwMode="auto">
          <a:xfrm>
            <a:off x="6324600" y="4419600"/>
            <a:ext cx="76200" cy="76200"/>
          </a:xfrm>
          <a:prstGeom prst="ellipse">
            <a:avLst/>
          </a:prstGeom>
          <a:solidFill>
            <a:schemeClr val="tx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p>
            <a:endParaRPr lang="en-US"/>
          </a:p>
        </p:txBody>
      </p:sp>
      <p:sp>
        <p:nvSpPr>
          <p:cNvPr id="2060" name="Oval 13"/>
          <p:cNvSpPr>
            <a:spLocks noChangeArrowheads="1"/>
          </p:cNvSpPr>
          <p:nvPr/>
        </p:nvSpPr>
        <p:spPr bwMode="auto">
          <a:xfrm>
            <a:off x="6629400" y="4648200"/>
            <a:ext cx="76200" cy="76200"/>
          </a:xfrm>
          <a:prstGeom prst="ellipse">
            <a:avLst/>
          </a:prstGeom>
          <a:solidFill>
            <a:schemeClr val="tx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p>
            <a:endParaRPr lang="en-US"/>
          </a:p>
        </p:txBody>
      </p:sp>
      <p:sp>
        <p:nvSpPr>
          <p:cNvPr id="2061" name="Oval 14"/>
          <p:cNvSpPr>
            <a:spLocks noChangeArrowheads="1"/>
          </p:cNvSpPr>
          <p:nvPr/>
        </p:nvSpPr>
        <p:spPr bwMode="auto">
          <a:xfrm>
            <a:off x="7086600" y="4191000"/>
            <a:ext cx="76200" cy="76200"/>
          </a:xfrm>
          <a:prstGeom prst="ellipse">
            <a:avLst/>
          </a:prstGeom>
          <a:solidFill>
            <a:schemeClr val="tx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p>
            <a:endParaRPr lang="en-US"/>
          </a:p>
        </p:txBody>
      </p:sp>
      <p:sp>
        <p:nvSpPr>
          <p:cNvPr id="2062" name="Oval 15"/>
          <p:cNvSpPr>
            <a:spLocks noChangeArrowheads="1"/>
          </p:cNvSpPr>
          <p:nvPr/>
        </p:nvSpPr>
        <p:spPr bwMode="auto">
          <a:xfrm>
            <a:off x="6781800" y="4267200"/>
            <a:ext cx="76200" cy="76200"/>
          </a:xfrm>
          <a:prstGeom prst="ellipse">
            <a:avLst/>
          </a:prstGeom>
          <a:solidFill>
            <a:schemeClr val="tx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p>
            <a:endParaRPr lang="en-US"/>
          </a:p>
        </p:txBody>
      </p:sp>
      <p:sp>
        <p:nvSpPr>
          <p:cNvPr id="2063" name="Oval 16"/>
          <p:cNvSpPr>
            <a:spLocks noChangeArrowheads="1"/>
          </p:cNvSpPr>
          <p:nvPr/>
        </p:nvSpPr>
        <p:spPr bwMode="auto">
          <a:xfrm>
            <a:off x="6400800" y="5105400"/>
            <a:ext cx="76200" cy="76200"/>
          </a:xfrm>
          <a:prstGeom prst="ellipse">
            <a:avLst/>
          </a:prstGeom>
          <a:solidFill>
            <a:schemeClr val="tx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p>
            <a:endParaRPr lang="en-US"/>
          </a:p>
        </p:txBody>
      </p:sp>
      <p:sp>
        <p:nvSpPr>
          <p:cNvPr id="2064" name="Oval 17"/>
          <p:cNvSpPr>
            <a:spLocks noChangeArrowheads="1"/>
          </p:cNvSpPr>
          <p:nvPr/>
        </p:nvSpPr>
        <p:spPr bwMode="auto">
          <a:xfrm>
            <a:off x="6553200" y="3657600"/>
            <a:ext cx="76200" cy="76200"/>
          </a:xfrm>
          <a:prstGeom prst="ellipse">
            <a:avLst/>
          </a:prstGeom>
          <a:solidFill>
            <a:schemeClr val="tx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p>
            <a:endParaRPr lang="en-US"/>
          </a:p>
        </p:txBody>
      </p:sp>
      <p:sp>
        <p:nvSpPr>
          <p:cNvPr id="2065" name="Oval 18"/>
          <p:cNvSpPr>
            <a:spLocks noChangeArrowheads="1"/>
          </p:cNvSpPr>
          <p:nvPr/>
        </p:nvSpPr>
        <p:spPr bwMode="auto">
          <a:xfrm>
            <a:off x="5715000" y="4648200"/>
            <a:ext cx="76200" cy="76200"/>
          </a:xfrm>
          <a:prstGeom prst="ellipse">
            <a:avLst/>
          </a:prstGeom>
          <a:solidFill>
            <a:schemeClr val="tx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p>
            <a:endParaRPr lang="en-US"/>
          </a:p>
        </p:txBody>
      </p:sp>
      <p:sp>
        <p:nvSpPr>
          <p:cNvPr id="2066" name="Oval 19"/>
          <p:cNvSpPr>
            <a:spLocks noChangeArrowheads="1"/>
          </p:cNvSpPr>
          <p:nvPr/>
        </p:nvSpPr>
        <p:spPr bwMode="auto">
          <a:xfrm>
            <a:off x="6019800" y="5029200"/>
            <a:ext cx="76200" cy="76200"/>
          </a:xfrm>
          <a:prstGeom prst="ellipse">
            <a:avLst/>
          </a:prstGeom>
          <a:solidFill>
            <a:schemeClr val="tx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p>
            <a:endParaRPr lang="en-US"/>
          </a:p>
        </p:txBody>
      </p:sp>
      <p:sp>
        <p:nvSpPr>
          <p:cNvPr id="2067" name="Oval 20"/>
          <p:cNvSpPr>
            <a:spLocks noChangeArrowheads="1"/>
          </p:cNvSpPr>
          <p:nvPr/>
        </p:nvSpPr>
        <p:spPr bwMode="auto">
          <a:xfrm>
            <a:off x="7315200" y="4876800"/>
            <a:ext cx="76200" cy="76200"/>
          </a:xfrm>
          <a:prstGeom prst="ellipse">
            <a:avLst/>
          </a:prstGeom>
          <a:solidFill>
            <a:schemeClr val="tx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p>
            <a:endParaRPr lang="en-US"/>
          </a:p>
        </p:txBody>
      </p:sp>
      <p:sp>
        <p:nvSpPr>
          <p:cNvPr id="2068" name="Oval 21"/>
          <p:cNvSpPr>
            <a:spLocks noChangeArrowheads="1"/>
          </p:cNvSpPr>
          <p:nvPr/>
        </p:nvSpPr>
        <p:spPr bwMode="auto">
          <a:xfrm>
            <a:off x="6705600" y="4953000"/>
            <a:ext cx="76200" cy="76200"/>
          </a:xfrm>
          <a:prstGeom prst="ellipse">
            <a:avLst/>
          </a:prstGeom>
          <a:solidFill>
            <a:schemeClr val="tx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p>
            <a:endParaRPr lang="en-US"/>
          </a:p>
        </p:txBody>
      </p:sp>
    </p:spTree>
    <p:extLst>
      <p:ext uri="{BB962C8B-B14F-4D97-AF65-F5344CB8AC3E}">
        <p14:creationId xmlns:p14="http://schemas.microsoft.com/office/powerpoint/2010/main" val="19878469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HGｺﾞｼｯｸM"/>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HG創英ﾌﾟﾚｾﾞﾝｽEB"/>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Equity</Template>
  <TotalTime>1443</TotalTime>
  <Words>2305</Words>
  <Application>Microsoft Office PowerPoint</Application>
  <PresentationFormat>On-screen Show (4:3)</PresentationFormat>
  <Paragraphs>411</Paragraphs>
  <Slides>72</Slides>
  <Notes>0</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72</vt:i4>
      </vt:variant>
    </vt:vector>
  </HeadingPairs>
  <TitlesOfParts>
    <vt:vector size="74" baseType="lpstr">
      <vt:lpstr>Equity</vt:lpstr>
      <vt:lpstr>Microsoft Equation 3.0</vt:lpstr>
      <vt:lpstr>CSE 470/598 Ray Tracing</vt:lpstr>
      <vt:lpstr>Disclaimer</vt:lpstr>
      <vt:lpstr>Introduction</vt:lpstr>
      <vt:lpstr>Global Illumination: Introduction</vt:lpstr>
      <vt:lpstr>Properties of Light (CG-simplified)</vt:lpstr>
      <vt:lpstr>Properties of Light (CG-simplified)</vt:lpstr>
      <vt:lpstr>Local Illumination Revisited</vt:lpstr>
      <vt:lpstr>Recall: Differential Calculus</vt:lpstr>
      <vt:lpstr>Looking at Light Propagation</vt:lpstr>
      <vt:lpstr>Looking at Light Propagation</vt:lpstr>
      <vt:lpstr>Recall: Angles and Solid Angles</vt:lpstr>
      <vt:lpstr>Looking at Light Propagation</vt:lpstr>
      <vt:lpstr>Reflection Behavior: BRDF</vt:lpstr>
      <vt:lpstr>Rendering Equation</vt:lpstr>
      <vt:lpstr>Rendering Equation</vt:lpstr>
      <vt:lpstr>Raytracing</vt:lpstr>
      <vt:lpstr>Raycasting</vt:lpstr>
      <vt:lpstr>Generating Shadows</vt:lpstr>
      <vt:lpstr>True Raytracing (Recursion)</vt:lpstr>
      <vt:lpstr>Adapted Illumination Model</vt:lpstr>
      <vt:lpstr>Raytracing Recursion Steps</vt:lpstr>
      <vt:lpstr>Properties of Raytracing</vt:lpstr>
      <vt:lpstr>Accelerating Raytracing</vt:lpstr>
      <vt:lpstr>Accelerating Raytracing</vt:lpstr>
      <vt:lpstr>Accelerating Raytracing</vt:lpstr>
      <vt:lpstr>Accelerating Raytracing</vt:lpstr>
      <vt:lpstr>Cone Tracing and Beam Tracing</vt:lpstr>
      <vt:lpstr>Cone Tracing</vt:lpstr>
      <vt:lpstr>Distributed Raytracing</vt:lpstr>
      <vt:lpstr>Distributed Ray Tracing</vt:lpstr>
      <vt:lpstr>Photon Tracing</vt:lpstr>
      <vt:lpstr>Photon Tracing</vt:lpstr>
      <vt:lpstr>Photon Tracing</vt:lpstr>
      <vt:lpstr>Dispersion</vt:lpstr>
      <vt:lpstr>Raytracing: Cool Examples</vt:lpstr>
      <vt:lpstr>Raytracing: Cool Examples</vt:lpstr>
      <vt:lpstr>POV-Ray http://povray.org/</vt:lpstr>
      <vt:lpstr>Raytracing: Summary</vt:lpstr>
      <vt:lpstr>Ray Casting</vt:lpstr>
      <vt:lpstr>Ray Casting Quadrics</vt:lpstr>
      <vt:lpstr>Ray Casting a Sphere</vt:lpstr>
      <vt:lpstr>Shadow Rays</vt:lpstr>
      <vt:lpstr>Reflection</vt:lpstr>
      <vt:lpstr>Reflection and Transmission</vt:lpstr>
      <vt:lpstr>Building a Ray Tracer</vt:lpstr>
      <vt:lpstr>When to stop</vt:lpstr>
      <vt:lpstr>Recursive Ray Tracer</vt:lpstr>
      <vt:lpstr>Recursive Ray Tracer</vt:lpstr>
      <vt:lpstr>Recursive Ray Tracer</vt:lpstr>
      <vt:lpstr>Computing Intersections</vt:lpstr>
      <vt:lpstr> Implicit Surfaces</vt:lpstr>
      <vt:lpstr>Quadrics</vt:lpstr>
      <vt:lpstr>Sphere</vt:lpstr>
      <vt:lpstr>Planes</vt:lpstr>
      <vt:lpstr>Polyhedra</vt:lpstr>
      <vt:lpstr>Ray Tracing Polyhedra</vt:lpstr>
      <vt:lpstr>Ray Tracing Polyhedra</vt:lpstr>
      <vt:lpstr>Ray Tracing a Polygon</vt:lpstr>
      <vt:lpstr>Ray Tracing a Polygon</vt:lpstr>
      <vt:lpstr>Ray Tracing in C++</vt:lpstr>
      <vt:lpstr>Ray Tracing in C++</vt:lpstr>
      <vt:lpstr>Ray Tracing in C++</vt:lpstr>
      <vt:lpstr>Ray Tracing in C++</vt:lpstr>
      <vt:lpstr>Ray Tracing in C++</vt:lpstr>
      <vt:lpstr>Ray Tracing in C++</vt:lpstr>
      <vt:lpstr>Ray Tracing in C++</vt:lpstr>
      <vt:lpstr>Ray Tracing in C++</vt:lpstr>
      <vt:lpstr>Ray Tracing in C++</vt:lpstr>
      <vt:lpstr>Ray Tracing in C++</vt:lpstr>
      <vt:lpstr>Ray Tracing in C++</vt:lpstr>
      <vt:lpstr>Ray Tracing in C++</vt:lpstr>
      <vt:lpstr>Ray Tracing in C++</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cadlabadmin</dc:creator>
  <cp:lastModifiedBy>Ross Maciejewski</cp:lastModifiedBy>
  <cp:revision>111</cp:revision>
  <dcterms:created xsi:type="dcterms:W3CDTF">2011-08-04T19:58:28Z</dcterms:created>
  <dcterms:modified xsi:type="dcterms:W3CDTF">2011-11-14T00:50:13Z</dcterms:modified>
</cp:coreProperties>
</file>